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3" r:id="rId7"/>
    <p:sldId id="399" r:id="rId8"/>
    <p:sldId id="262" r:id="rId9"/>
    <p:sldId id="268" r:id="rId10"/>
    <p:sldId id="269" r:id="rId11"/>
    <p:sldId id="265" r:id="rId12"/>
    <p:sldId id="400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Open Sans Extra Bold" panose="020B0604020202020204" charset="0"/>
      <p:regular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Bold" panose="02000000000000000000" charset="0"/>
      <p:regular r:id="rId24"/>
    </p:embeddedFont>
    <p:embeddedFont>
      <p:font typeface="Roboto Italics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1CA83-235F-4667-8E26-49A460765594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EA794-298F-42FD-A349-9694F8CB548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873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EA794-298F-42FD-A349-9694F8CB548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490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AF1D3-E6A8-D8FA-F5C3-78C3FD5BD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3A5FAA7-0F80-9C46-56F8-74D4EA8FD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A8FADF0-2ED9-379D-261F-D0458526A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99110C-8C12-0A1A-88FF-836F94F04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EA794-298F-42FD-A349-9694F8CB548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1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Relationship Id="rId1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gf.sspu.edu.ua/nauka/konferentsii-konkurs" TargetMode="External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kzrgeography" TargetMode="External"/><Relationship Id="rId5" Type="http://schemas.openxmlformats.org/officeDocument/2006/relationships/hyperlink" Target="https://pgf.sspu.edu.ua/kafedra-zahalnoi-ta-rehionalnoi-heohrafii" TargetMode="External"/><Relationship Id="rId4" Type="http://schemas.openxmlformats.org/officeDocument/2006/relationships/hyperlink" Target="mailto:geograph@sspu.edu.ua" TargetMode="External"/><Relationship Id="rId9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060774" y="6746606"/>
            <a:ext cx="5432786" cy="543278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52403" y="-2043608"/>
            <a:ext cx="5432786" cy="543278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544801" y="310640"/>
            <a:ext cx="2296056" cy="2569214"/>
          </a:xfrm>
          <a:custGeom>
            <a:avLst/>
            <a:gdLst/>
            <a:ahLst/>
            <a:cxnLst/>
            <a:rect l="l" t="t" r="r" b="b"/>
            <a:pathLst>
              <a:path w="1705563" h="1900992">
                <a:moveTo>
                  <a:pt x="0" y="0"/>
                </a:moveTo>
                <a:lnTo>
                  <a:pt x="1705563" y="0"/>
                </a:lnTo>
                <a:lnTo>
                  <a:pt x="1705563" y="1900992"/>
                </a:lnTo>
                <a:lnTo>
                  <a:pt x="0" y="19009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2072" y="7353300"/>
            <a:ext cx="2341128" cy="2458971"/>
          </a:xfrm>
          <a:custGeom>
            <a:avLst/>
            <a:gdLst/>
            <a:ahLst/>
            <a:cxnLst/>
            <a:rect l="l" t="t" r="r" b="b"/>
            <a:pathLst>
              <a:path w="1795708" h="1884842">
                <a:moveTo>
                  <a:pt x="0" y="0"/>
                </a:moveTo>
                <a:lnTo>
                  <a:pt x="1795708" y="0"/>
                </a:lnTo>
                <a:lnTo>
                  <a:pt x="1795708" y="1884841"/>
                </a:lnTo>
                <a:lnTo>
                  <a:pt x="0" y="1884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55619" y="3880485"/>
            <a:ext cx="16913177" cy="278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 err="1">
                <a:solidFill>
                  <a:srgbClr val="FFFFFF"/>
                </a:solidFill>
                <a:latin typeface="Open Sans Extra Bold"/>
              </a:rPr>
              <a:t>Природничо-географічний</a:t>
            </a:r>
            <a:r>
              <a:rPr lang="en-US" sz="80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Open Sans Extra Bold"/>
              </a:rPr>
              <a:t>факультет</a:t>
            </a:r>
            <a:r>
              <a:rPr lang="uk-UA" sz="8000" dirty="0">
                <a:solidFill>
                  <a:srgbClr val="FFFFFF"/>
                </a:solidFill>
                <a:latin typeface="Open Sans Extra Bold"/>
              </a:rPr>
              <a:t>?</a:t>
            </a:r>
            <a:endParaRPr lang="en-US" sz="8000" dirty="0">
              <a:solidFill>
                <a:srgbClr val="FFFFFF"/>
              </a:solidFill>
              <a:latin typeface="Open Sans Extr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93158" y="3312978"/>
            <a:ext cx="8238099" cy="58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FFFFF"/>
                </a:solidFill>
                <a:latin typeface="Roboto"/>
              </a:rPr>
              <a:t>Чому саме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89224" y="2615226"/>
            <a:ext cx="716523" cy="576494"/>
          </a:xfrm>
          <a:custGeom>
            <a:avLst/>
            <a:gdLst/>
            <a:ahLst/>
            <a:cxnLst/>
            <a:rect l="l" t="t" r="r" b="b"/>
            <a:pathLst>
              <a:path w="716523" h="576494">
                <a:moveTo>
                  <a:pt x="0" y="0"/>
                </a:moveTo>
                <a:lnTo>
                  <a:pt x="716524" y="0"/>
                </a:lnTo>
                <a:lnTo>
                  <a:pt x="716524" y="576494"/>
                </a:lnTo>
                <a:lnTo>
                  <a:pt x="0" y="576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328616" y="2615226"/>
            <a:ext cx="789231" cy="515153"/>
          </a:xfrm>
          <a:custGeom>
            <a:avLst/>
            <a:gdLst/>
            <a:ahLst/>
            <a:cxnLst/>
            <a:rect l="l" t="t" r="r" b="b"/>
            <a:pathLst>
              <a:path w="789231" h="515153">
                <a:moveTo>
                  <a:pt x="0" y="0"/>
                </a:moveTo>
                <a:lnTo>
                  <a:pt x="789231" y="0"/>
                </a:lnTo>
                <a:lnTo>
                  <a:pt x="789231" y="515153"/>
                </a:lnTo>
                <a:lnTo>
                  <a:pt x="0" y="515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51622" y="2578670"/>
            <a:ext cx="5150237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Roboto Bold"/>
              </a:rPr>
              <a:t>Бюджетні місця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2097" y="3362714"/>
            <a:ext cx="4396136" cy="141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Майже всі студенти навчаються на бюджетній формі (</a:t>
            </a:r>
            <a:r>
              <a:rPr lang="en-US" sz="2000">
                <a:solidFill>
                  <a:srgbClr val="FFFFFF"/>
                </a:solidFill>
                <a:latin typeface="Roboto Italics"/>
              </a:rPr>
              <a:t>безкоштовно</a:t>
            </a:r>
            <a:r>
              <a:rPr lang="en-US" sz="2000">
                <a:solidFill>
                  <a:srgbClr val="FFFFFF"/>
                </a:solidFill>
                <a:latin typeface="Roboto"/>
              </a:rPr>
              <a:t>) і мають право отримувати стипендіальне забезпечення</a:t>
            </a:r>
          </a:p>
        </p:txBody>
      </p:sp>
      <p:sp>
        <p:nvSpPr>
          <p:cNvPr id="7" name="AutoShape 7"/>
          <p:cNvSpPr/>
          <p:nvPr/>
        </p:nvSpPr>
        <p:spPr>
          <a:xfrm flipH="1" flipV="1">
            <a:off x="6051099" y="2667377"/>
            <a:ext cx="0" cy="4729534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2000004" y="2615226"/>
            <a:ext cx="0" cy="4781685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7307515" y="4342597"/>
            <a:ext cx="1896877" cy="877103"/>
            <a:chOff x="0" y="-25333"/>
            <a:chExt cx="812800" cy="375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318683"/>
            </a:xfrm>
            <a:custGeom>
              <a:avLst/>
              <a:gdLst/>
              <a:ahLst/>
              <a:cxnLst/>
              <a:rect l="l" t="t" r="r" b="b"/>
              <a:pathLst>
                <a:path w="812800" h="318683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191683"/>
                  </a:lnTo>
                  <a:cubicBezTo>
                    <a:pt x="812800" y="261824"/>
                    <a:pt x="755940" y="318683"/>
                    <a:pt x="685800" y="318683"/>
                  </a:cubicBezTo>
                  <a:lnTo>
                    <a:pt x="127000" y="318683"/>
                  </a:lnTo>
                  <a:cubicBezTo>
                    <a:pt x="93318" y="318683"/>
                    <a:pt x="61015" y="305303"/>
                    <a:pt x="37197" y="281486"/>
                  </a:cubicBezTo>
                  <a:cubicBezTo>
                    <a:pt x="13380" y="257669"/>
                    <a:pt x="0" y="225366"/>
                    <a:pt x="0" y="191683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5333"/>
              <a:ext cx="812800" cy="375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2550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грн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307515" y="6515101"/>
            <a:ext cx="1896877" cy="960721"/>
            <a:chOff x="0" y="-36367"/>
            <a:chExt cx="499589" cy="2530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99589" cy="195879"/>
            </a:xfrm>
            <a:custGeom>
              <a:avLst/>
              <a:gdLst/>
              <a:ahLst/>
              <a:cxnLst/>
              <a:rect l="l" t="t" r="r" b="b"/>
              <a:pathLst>
                <a:path w="499589" h="195879">
                  <a:moveTo>
                    <a:pt x="0" y="0"/>
                  </a:moveTo>
                  <a:lnTo>
                    <a:pt x="499589" y="0"/>
                  </a:lnTo>
                  <a:lnTo>
                    <a:pt x="499589" y="195879"/>
                  </a:lnTo>
                  <a:lnTo>
                    <a:pt x="0" y="1958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6367"/>
              <a:ext cx="499589" cy="253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2000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грн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40922" y="6515101"/>
            <a:ext cx="1896877" cy="960721"/>
            <a:chOff x="0" y="-36367"/>
            <a:chExt cx="499589" cy="25302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99589" cy="195879"/>
            </a:xfrm>
            <a:custGeom>
              <a:avLst/>
              <a:gdLst/>
              <a:ahLst/>
              <a:cxnLst/>
              <a:rect l="l" t="t" r="r" b="b"/>
              <a:pathLst>
                <a:path w="499589" h="195879">
                  <a:moveTo>
                    <a:pt x="0" y="0"/>
                  </a:moveTo>
                  <a:lnTo>
                    <a:pt x="499589" y="0"/>
                  </a:lnTo>
                  <a:lnTo>
                    <a:pt x="499589" y="195879"/>
                  </a:lnTo>
                  <a:lnTo>
                    <a:pt x="0" y="1958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6367"/>
              <a:ext cx="499589" cy="253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2910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грн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360525" y="257175"/>
            <a:ext cx="4580122" cy="1440862"/>
            <a:chOff x="0" y="0"/>
            <a:chExt cx="812800" cy="25569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255699"/>
            </a:xfrm>
            <a:custGeom>
              <a:avLst/>
              <a:gdLst/>
              <a:ahLst/>
              <a:cxnLst/>
              <a:rect l="l" t="t" r="r" b="b"/>
              <a:pathLst>
                <a:path w="812800" h="255699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128699"/>
                  </a:lnTo>
                  <a:cubicBezTo>
                    <a:pt x="812800" y="162382"/>
                    <a:pt x="799420" y="194684"/>
                    <a:pt x="775603" y="218502"/>
                  </a:cubicBezTo>
                  <a:cubicBezTo>
                    <a:pt x="751785" y="242319"/>
                    <a:pt x="719482" y="255699"/>
                    <a:pt x="685800" y="255699"/>
                  </a:cubicBezTo>
                  <a:lnTo>
                    <a:pt x="127000" y="255699"/>
                  </a:lnTo>
                  <a:cubicBezTo>
                    <a:pt x="56860" y="255699"/>
                    <a:pt x="0" y="198839"/>
                    <a:pt x="0" y="128699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812800" cy="331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61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3612056" y="-416509"/>
            <a:ext cx="3989599" cy="2692979"/>
          </a:xfrm>
          <a:custGeom>
            <a:avLst/>
            <a:gdLst/>
            <a:ahLst/>
            <a:cxnLst/>
            <a:rect l="l" t="t" r="r" b="b"/>
            <a:pathLst>
              <a:path w="3989599" h="2692979">
                <a:moveTo>
                  <a:pt x="0" y="0"/>
                </a:moveTo>
                <a:lnTo>
                  <a:pt x="3989599" y="0"/>
                </a:lnTo>
                <a:lnTo>
                  <a:pt x="3989599" y="2692980"/>
                </a:lnTo>
                <a:lnTo>
                  <a:pt x="0" y="26929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7307515" y="3296015"/>
            <a:ext cx="1896877" cy="607228"/>
            <a:chOff x="0" y="-57150"/>
            <a:chExt cx="812800" cy="260194"/>
          </a:xfrm>
        </p:grpSpPr>
        <p:sp>
          <p:nvSpPr>
            <p:cNvPr id="23" name="Freeform 23"/>
            <p:cNvSpPr/>
            <p:nvPr/>
          </p:nvSpPr>
          <p:spPr>
            <a:xfrm>
              <a:off x="0" y="-16492"/>
              <a:ext cx="812800" cy="203044"/>
            </a:xfrm>
            <a:custGeom>
              <a:avLst/>
              <a:gdLst/>
              <a:ahLst/>
              <a:cxnLst/>
              <a:rect l="l" t="t" r="r" b="b"/>
              <a:pathLst>
                <a:path w="812800" h="203044">
                  <a:moveTo>
                    <a:pt x="101522" y="0"/>
                  </a:moveTo>
                  <a:lnTo>
                    <a:pt x="711278" y="0"/>
                  </a:lnTo>
                  <a:cubicBezTo>
                    <a:pt x="738203" y="0"/>
                    <a:pt x="764026" y="10696"/>
                    <a:pt x="783065" y="29735"/>
                  </a:cubicBezTo>
                  <a:cubicBezTo>
                    <a:pt x="802104" y="48774"/>
                    <a:pt x="812800" y="74597"/>
                    <a:pt x="812800" y="101522"/>
                  </a:cubicBezTo>
                  <a:lnTo>
                    <a:pt x="812800" y="101522"/>
                  </a:lnTo>
                  <a:cubicBezTo>
                    <a:pt x="812800" y="157591"/>
                    <a:pt x="767347" y="203044"/>
                    <a:pt x="711278" y="203044"/>
                  </a:cubicBezTo>
                  <a:lnTo>
                    <a:pt x="101522" y="203044"/>
                  </a:lnTo>
                  <a:cubicBezTo>
                    <a:pt x="74597" y="203044"/>
                    <a:pt x="48774" y="192348"/>
                    <a:pt x="29735" y="173309"/>
                  </a:cubicBezTo>
                  <a:cubicBezTo>
                    <a:pt x="10696" y="154270"/>
                    <a:pt x="0" y="128447"/>
                    <a:pt x="0" y="101522"/>
                  </a:cubicBezTo>
                  <a:lnTo>
                    <a:pt x="0" y="101522"/>
                  </a:lnTo>
                  <a:cubicBezTo>
                    <a:pt x="0" y="74597"/>
                    <a:pt x="10696" y="48774"/>
                    <a:pt x="29735" y="29735"/>
                  </a:cubicBezTo>
                  <a:cubicBezTo>
                    <a:pt x="48774" y="10696"/>
                    <a:pt x="74597" y="0"/>
                    <a:pt x="10152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812800" cy="2601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Наші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стипендії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740922" y="4342597"/>
            <a:ext cx="1896877" cy="877103"/>
            <a:chOff x="0" y="-25333"/>
            <a:chExt cx="812800" cy="37583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318683"/>
            </a:xfrm>
            <a:custGeom>
              <a:avLst/>
              <a:gdLst/>
              <a:ahLst/>
              <a:cxnLst/>
              <a:rect l="l" t="t" r="r" b="b"/>
              <a:pathLst>
                <a:path w="812800" h="318683">
                  <a:moveTo>
                    <a:pt x="126524" y="0"/>
                  </a:moveTo>
                  <a:lnTo>
                    <a:pt x="686276" y="0"/>
                  </a:lnTo>
                  <a:cubicBezTo>
                    <a:pt x="719833" y="0"/>
                    <a:pt x="752014" y="13330"/>
                    <a:pt x="775742" y="37058"/>
                  </a:cubicBezTo>
                  <a:cubicBezTo>
                    <a:pt x="799470" y="60786"/>
                    <a:pt x="812800" y="92967"/>
                    <a:pt x="812800" y="126524"/>
                  </a:cubicBezTo>
                  <a:lnTo>
                    <a:pt x="812800" y="192160"/>
                  </a:lnTo>
                  <a:cubicBezTo>
                    <a:pt x="812800" y="225716"/>
                    <a:pt x="799470" y="257898"/>
                    <a:pt x="775742" y="281626"/>
                  </a:cubicBezTo>
                  <a:cubicBezTo>
                    <a:pt x="752014" y="305353"/>
                    <a:pt x="719833" y="318683"/>
                    <a:pt x="686276" y="318683"/>
                  </a:cubicBezTo>
                  <a:lnTo>
                    <a:pt x="126524" y="318683"/>
                  </a:lnTo>
                  <a:cubicBezTo>
                    <a:pt x="92967" y="318683"/>
                    <a:pt x="60786" y="305353"/>
                    <a:pt x="37058" y="281626"/>
                  </a:cubicBezTo>
                  <a:cubicBezTo>
                    <a:pt x="13330" y="257898"/>
                    <a:pt x="0" y="225716"/>
                    <a:pt x="0" y="192160"/>
                  </a:cubicBezTo>
                  <a:lnTo>
                    <a:pt x="0" y="126524"/>
                  </a:lnTo>
                  <a:cubicBezTo>
                    <a:pt x="0" y="92967"/>
                    <a:pt x="13330" y="60786"/>
                    <a:pt x="37058" y="37058"/>
                  </a:cubicBezTo>
                  <a:cubicBezTo>
                    <a:pt x="60786" y="13330"/>
                    <a:pt x="92967" y="0"/>
                    <a:pt x="1265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25333"/>
              <a:ext cx="812800" cy="375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3711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грн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307515" y="5444517"/>
            <a:ext cx="4335840" cy="765783"/>
            <a:chOff x="0" y="-35355"/>
            <a:chExt cx="812800" cy="14355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6405"/>
            </a:xfrm>
            <a:custGeom>
              <a:avLst/>
              <a:gdLst/>
              <a:ahLst/>
              <a:cxnLst/>
              <a:rect l="l" t="t" r="r" b="b"/>
              <a:pathLst>
                <a:path w="812800" h="86405">
                  <a:moveTo>
                    <a:pt x="0" y="0"/>
                  </a:moveTo>
                  <a:lnTo>
                    <a:pt x="812800" y="0"/>
                  </a:lnTo>
                  <a:lnTo>
                    <a:pt x="812800" y="86405"/>
                  </a:lnTo>
                  <a:lnTo>
                    <a:pt x="0" y="8640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5355"/>
              <a:ext cx="812800" cy="143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Стипендії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на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інших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спеціальностях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sp>
        <p:nvSpPr>
          <p:cNvPr id="31" name="Freeform 31"/>
          <p:cNvSpPr/>
          <p:nvPr/>
        </p:nvSpPr>
        <p:spPr>
          <a:xfrm>
            <a:off x="6530357" y="4549899"/>
            <a:ext cx="575391" cy="447366"/>
          </a:xfrm>
          <a:custGeom>
            <a:avLst/>
            <a:gdLst/>
            <a:ahLst/>
            <a:cxnLst/>
            <a:rect l="l" t="t" r="r" b="b"/>
            <a:pathLst>
              <a:path w="575391" h="447366">
                <a:moveTo>
                  <a:pt x="0" y="0"/>
                </a:moveTo>
                <a:lnTo>
                  <a:pt x="575391" y="0"/>
                </a:lnTo>
                <a:lnTo>
                  <a:pt x="575391" y="447366"/>
                </a:lnTo>
                <a:lnTo>
                  <a:pt x="0" y="447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798893" y="358481"/>
            <a:ext cx="1646040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Open Sans Extra Bold"/>
              </a:rPr>
              <a:t>Фінансові фішки і підтримка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07515" y="2578670"/>
            <a:ext cx="3381846" cy="573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Roboto Bold"/>
              </a:rPr>
              <a:t>Високі стипендії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283261" y="2539026"/>
            <a:ext cx="4492661" cy="115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>
                <a:solidFill>
                  <a:srgbClr val="FFFFFF"/>
                </a:solidFill>
                <a:latin typeface="Roboto Bold"/>
              </a:rPr>
              <a:t>Вартість навчання на комерційній формі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68378" y="3969918"/>
            <a:ext cx="1498357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Мінімальна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00553" y="3969918"/>
            <a:ext cx="1377616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Підвищена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000553" y="6175540"/>
            <a:ext cx="1377616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Підвищена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68378" y="6173645"/>
            <a:ext cx="1498357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Мінімальна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283261" y="3846093"/>
            <a:ext cx="4396136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Місячна плата за навчання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3283261" y="4381500"/>
            <a:ext cx="1896877" cy="877103"/>
            <a:chOff x="0" y="-41699"/>
            <a:chExt cx="812800" cy="37583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318683"/>
            </a:xfrm>
            <a:custGeom>
              <a:avLst/>
              <a:gdLst/>
              <a:ahLst/>
              <a:cxnLst/>
              <a:rect l="l" t="t" r="r" b="b"/>
              <a:pathLst>
                <a:path w="812800" h="318683">
                  <a:moveTo>
                    <a:pt x="126524" y="0"/>
                  </a:moveTo>
                  <a:lnTo>
                    <a:pt x="686276" y="0"/>
                  </a:lnTo>
                  <a:cubicBezTo>
                    <a:pt x="719833" y="0"/>
                    <a:pt x="752014" y="13330"/>
                    <a:pt x="775742" y="37058"/>
                  </a:cubicBezTo>
                  <a:cubicBezTo>
                    <a:pt x="799470" y="60786"/>
                    <a:pt x="812800" y="92967"/>
                    <a:pt x="812800" y="126524"/>
                  </a:cubicBezTo>
                  <a:lnTo>
                    <a:pt x="812800" y="192160"/>
                  </a:lnTo>
                  <a:cubicBezTo>
                    <a:pt x="812800" y="225716"/>
                    <a:pt x="799470" y="257898"/>
                    <a:pt x="775742" y="281626"/>
                  </a:cubicBezTo>
                  <a:cubicBezTo>
                    <a:pt x="752014" y="305353"/>
                    <a:pt x="719833" y="318683"/>
                    <a:pt x="686276" y="318683"/>
                  </a:cubicBezTo>
                  <a:lnTo>
                    <a:pt x="126524" y="318683"/>
                  </a:lnTo>
                  <a:cubicBezTo>
                    <a:pt x="92967" y="318683"/>
                    <a:pt x="60786" y="305353"/>
                    <a:pt x="37058" y="281626"/>
                  </a:cubicBezTo>
                  <a:cubicBezTo>
                    <a:pt x="13330" y="257898"/>
                    <a:pt x="0" y="225716"/>
                    <a:pt x="0" y="192160"/>
                  </a:cubicBezTo>
                  <a:lnTo>
                    <a:pt x="0" y="126524"/>
                  </a:lnTo>
                  <a:cubicBezTo>
                    <a:pt x="0" y="92967"/>
                    <a:pt x="13330" y="60786"/>
                    <a:pt x="37058" y="37058"/>
                  </a:cubicBezTo>
                  <a:cubicBezTo>
                    <a:pt x="60786" y="13330"/>
                    <a:pt x="92967" y="0"/>
                    <a:pt x="1265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-41699"/>
              <a:ext cx="812800" cy="375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Денна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форма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782520" y="4478815"/>
            <a:ext cx="1896877" cy="743729"/>
            <a:chOff x="0" y="0"/>
            <a:chExt cx="812800" cy="31868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318683"/>
            </a:xfrm>
            <a:custGeom>
              <a:avLst/>
              <a:gdLst/>
              <a:ahLst/>
              <a:cxnLst/>
              <a:rect l="l" t="t" r="r" b="b"/>
              <a:pathLst>
                <a:path w="812800" h="318683">
                  <a:moveTo>
                    <a:pt x="126524" y="0"/>
                  </a:moveTo>
                  <a:lnTo>
                    <a:pt x="686276" y="0"/>
                  </a:lnTo>
                  <a:cubicBezTo>
                    <a:pt x="719833" y="0"/>
                    <a:pt x="752014" y="13330"/>
                    <a:pt x="775742" y="37058"/>
                  </a:cubicBezTo>
                  <a:cubicBezTo>
                    <a:pt x="799470" y="60786"/>
                    <a:pt x="812800" y="92967"/>
                    <a:pt x="812800" y="126524"/>
                  </a:cubicBezTo>
                  <a:lnTo>
                    <a:pt x="812800" y="192160"/>
                  </a:lnTo>
                  <a:cubicBezTo>
                    <a:pt x="812800" y="225716"/>
                    <a:pt x="799470" y="257898"/>
                    <a:pt x="775742" y="281626"/>
                  </a:cubicBezTo>
                  <a:cubicBezTo>
                    <a:pt x="752014" y="305353"/>
                    <a:pt x="719833" y="318683"/>
                    <a:pt x="686276" y="318683"/>
                  </a:cubicBezTo>
                  <a:lnTo>
                    <a:pt x="126524" y="318683"/>
                  </a:lnTo>
                  <a:cubicBezTo>
                    <a:pt x="92967" y="318683"/>
                    <a:pt x="60786" y="305353"/>
                    <a:pt x="37058" y="281626"/>
                  </a:cubicBezTo>
                  <a:cubicBezTo>
                    <a:pt x="13330" y="257898"/>
                    <a:pt x="0" y="225716"/>
                    <a:pt x="0" y="192160"/>
                  </a:cubicBezTo>
                  <a:lnTo>
                    <a:pt x="0" y="126524"/>
                  </a:lnTo>
                  <a:cubicBezTo>
                    <a:pt x="0" y="92967"/>
                    <a:pt x="13330" y="60786"/>
                    <a:pt x="37058" y="37058"/>
                  </a:cubicBezTo>
                  <a:cubicBezTo>
                    <a:pt x="60786" y="13330"/>
                    <a:pt x="92967" y="0"/>
                    <a:pt x="1265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12800" cy="375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Заочна</a:t>
              </a:r>
              <a:r>
                <a:rPr lang="en-US" sz="2000" dirty="0">
                  <a:solidFill>
                    <a:srgbClr val="3B1F35"/>
                  </a:solidFill>
                  <a:latin typeface="Roboto Bold"/>
                </a:rPr>
                <a:t> </a:t>
              </a:r>
              <a:r>
                <a:rPr lang="en-US" sz="2000" dirty="0" err="1">
                  <a:solidFill>
                    <a:srgbClr val="3B1F35"/>
                  </a:solidFill>
                  <a:latin typeface="Roboto Bold"/>
                </a:rPr>
                <a:t>форма</a:t>
              </a:r>
              <a:endParaRPr lang="en-US" sz="2000" dirty="0">
                <a:solidFill>
                  <a:srgbClr val="3B1F35"/>
                </a:solidFill>
                <a:latin typeface="Roboto Bold"/>
              </a:endParaRP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3325557" y="5441619"/>
            <a:ext cx="18122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Roboto"/>
              </a:rPr>
              <a:t>1</a:t>
            </a:r>
            <a:r>
              <a:rPr lang="uk-UA" sz="2000" dirty="0">
                <a:solidFill>
                  <a:srgbClr val="FFFFFF"/>
                </a:solidFill>
                <a:latin typeface="Roboto"/>
              </a:rPr>
              <a:t>8</a:t>
            </a:r>
            <a:r>
              <a:rPr lang="en-US" sz="2000" dirty="0">
                <a:solidFill>
                  <a:srgbClr val="FFFFFF"/>
                </a:solidFill>
                <a:latin typeface="Roboto"/>
              </a:rPr>
              <a:t>90 </a:t>
            </a:r>
            <a:r>
              <a:rPr lang="en-US" sz="2000" dirty="0" err="1">
                <a:solidFill>
                  <a:srgbClr val="FFFFFF"/>
                </a:solidFill>
                <a:latin typeface="Roboto"/>
              </a:rPr>
              <a:t>грн</a:t>
            </a:r>
            <a:endParaRPr lang="en-US" sz="200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5824816" y="5466702"/>
            <a:ext cx="18122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Roboto"/>
              </a:rPr>
              <a:t>11</a:t>
            </a:r>
            <a:r>
              <a:rPr lang="uk-UA" sz="2000" dirty="0">
                <a:solidFill>
                  <a:srgbClr val="FFFFFF"/>
                </a:solidFill>
                <a:latin typeface="Roboto"/>
              </a:rPr>
              <a:t>9</a:t>
            </a:r>
            <a:r>
              <a:rPr lang="en-US" sz="2000" dirty="0">
                <a:solidFill>
                  <a:srgbClr val="FFFFFF"/>
                </a:solidFill>
                <a:latin typeface="Roboto"/>
              </a:rPr>
              <a:t>0 </a:t>
            </a:r>
            <a:r>
              <a:rPr lang="en-US" sz="2000" dirty="0" err="1">
                <a:solidFill>
                  <a:srgbClr val="FFFFFF"/>
                </a:solidFill>
                <a:latin typeface="Roboto"/>
              </a:rPr>
              <a:t>грн</a:t>
            </a:r>
            <a:endParaRPr lang="en-US" sz="200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589343" y="9201150"/>
            <a:ext cx="5677133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</a:rPr>
              <a:t>*Інформація станом на 1 вересня 2023 року</a:t>
            </a:r>
          </a:p>
        </p:txBody>
      </p:sp>
      <p:pic>
        <p:nvPicPr>
          <p:cNvPr id="1026" name="Picture 2" descr="C:\Users\User\Desktop\Downloads\686051.png"/>
          <p:cNvPicPr>
            <a:picLocks noChangeAspect="1" noChangeArrowheads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1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43" y="2491707"/>
            <a:ext cx="660369" cy="66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2524" y="1232096"/>
            <a:ext cx="17096347" cy="8800874"/>
            <a:chOff x="0" y="0"/>
            <a:chExt cx="4502742" cy="23179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741" cy="2317926"/>
            </a:xfrm>
            <a:custGeom>
              <a:avLst/>
              <a:gdLst/>
              <a:ahLst/>
              <a:cxnLst/>
              <a:rect l="l" t="t" r="r" b="b"/>
              <a:pathLst>
                <a:path w="4502741" h="2317926">
                  <a:moveTo>
                    <a:pt x="0" y="0"/>
                  </a:moveTo>
                  <a:lnTo>
                    <a:pt x="4502741" y="0"/>
                  </a:lnTo>
                  <a:lnTo>
                    <a:pt x="4502741" y="2317926"/>
                  </a:lnTo>
                  <a:lnTo>
                    <a:pt x="0" y="2317926"/>
                  </a:lnTo>
                  <a:close/>
                </a:path>
              </a:pathLst>
            </a:custGeom>
            <a:solidFill>
              <a:srgbClr val="3B1F3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2742" cy="237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98893" y="1401935"/>
            <a:ext cx="6417545" cy="2895026"/>
          </a:xfrm>
          <a:custGeom>
            <a:avLst/>
            <a:gdLst/>
            <a:ahLst/>
            <a:cxnLst/>
            <a:rect l="l" t="t" r="r" b="b"/>
            <a:pathLst>
              <a:path w="6417545" h="2895026">
                <a:moveTo>
                  <a:pt x="0" y="0"/>
                </a:moveTo>
                <a:lnTo>
                  <a:pt x="6417545" y="0"/>
                </a:lnTo>
                <a:lnTo>
                  <a:pt x="6417545" y="2895026"/>
                </a:lnTo>
                <a:lnTo>
                  <a:pt x="0" y="28950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98893" y="4263076"/>
            <a:ext cx="6417545" cy="2895026"/>
          </a:xfrm>
          <a:custGeom>
            <a:avLst/>
            <a:gdLst/>
            <a:ahLst/>
            <a:cxnLst/>
            <a:rect l="l" t="t" r="r" b="b"/>
            <a:pathLst>
              <a:path w="6417545" h="2895026">
                <a:moveTo>
                  <a:pt x="0" y="0"/>
                </a:moveTo>
                <a:lnTo>
                  <a:pt x="6417545" y="0"/>
                </a:lnTo>
                <a:lnTo>
                  <a:pt x="6417545" y="2895026"/>
                </a:lnTo>
                <a:lnTo>
                  <a:pt x="0" y="28950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04553" y="4274371"/>
            <a:ext cx="4390333" cy="2883731"/>
          </a:xfrm>
          <a:custGeom>
            <a:avLst/>
            <a:gdLst/>
            <a:ahLst/>
            <a:cxnLst/>
            <a:rect l="l" t="t" r="r" b="b"/>
            <a:pathLst>
              <a:path w="4390333" h="2883731">
                <a:moveTo>
                  <a:pt x="0" y="0"/>
                </a:moveTo>
                <a:lnTo>
                  <a:pt x="4390333" y="0"/>
                </a:lnTo>
                <a:lnTo>
                  <a:pt x="4390333" y="2883731"/>
                </a:lnTo>
                <a:lnTo>
                  <a:pt x="0" y="2883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403436" y="1401935"/>
            <a:ext cx="5125754" cy="2895026"/>
          </a:xfrm>
          <a:custGeom>
            <a:avLst/>
            <a:gdLst/>
            <a:ahLst/>
            <a:cxnLst/>
            <a:rect l="l" t="t" r="r" b="b"/>
            <a:pathLst>
              <a:path w="5125754" h="2895026">
                <a:moveTo>
                  <a:pt x="0" y="0"/>
                </a:moveTo>
                <a:lnTo>
                  <a:pt x="5125755" y="0"/>
                </a:lnTo>
                <a:lnTo>
                  <a:pt x="5125755" y="2895026"/>
                </a:lnTo>
                <a:lnTo>
                  <a:pt x="0" y="28950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205143" y="1401935"/>
            <a:ext cx="5683985" cy="2883731"/>
          </a:xfrm>
          <a:custGeom>
            <a:avLst/>
            <a:gdLst/>
            <a:ahLst/>
            <a:cxnLst/>
            <a:rect l="l" t="t" r="r" b="b"/>
            <a:pathLst>
              <a:path w="5683985" h="2883731">
                <a:moveTo>
                  <a:pt x="0" y="0"/>
                </a:moveTo>
                <a:lnTo>
                  <a:pt x="5683985" y="0"/>
                </a:lnTo>
                <a:lnTo>
                  <a:pt x="5683985" y="2883731"/>
                </a:lnTo>
                <a:lnTo>
                  <a:pt x="0" y="28837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694886" y="4274371"/>
            <a:ext cx="3972402" cy="2883731"/>
          </a:xfrm>
          <a:custGeom>
            <a:avLst/>
            <a:gdLst/>
            <a:ahLst/>
            <a:cxnLst/>
            <a:rect l="l" t="t" r="r" b="b"/>
            <a:pathLst>
              <a:path w="3972402" h="2883731">
                <a:moveTo>
                  <a:pt x="0" y="0"/>
                </a:moveTo>
                <a:lnTo>
                  <a:pt x="3972401" y="0"/>
                </a:lnTo>
                <a:lnTo>
                  <a:pt x="3972401" y="2883731"/>
                </a:lnTo>
                <a:lnTo>
                  <a:pt x="0" y="28837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655992" y="4285666"/>
            <a:ext cx="2890834" cy="2883731"/>
          </a:xfrm>
          <a:custGeom>
            <a:avLst/>
            <a:gdLst/>
            <a:ahLst/>
            <a:cxnLst/>
            <a:rect l="l" t="t" r="r" b="b"/>
            <a:pathLst>
              <a:path w="2890834" h="2883731">
                <a:moveTo>
                  <a:pt x="0" y="0"/>
                </a:moveTo>
                <a:lnTo>
                  <a:pt x="2890834" y="0"/>
                </a:lnTo>
                <a:lnTo>
                  <a:pt x="2890834" y="2883731"/>
                </a:lnTo>
                <a:lnTo>
                  <a:pt x="0" y="28837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8893" y="7011879"/>
            <a:ext cx="2854007" cy="2854007"/>
          </a:xfrm>
          <a:custGeom>
            <a:avLst/>
            <a:gdLst/>
            <a:ahLst/>
            <a:cxnLst/>
            <a:rect l="l" t="t" r="r" b="b"/>
            <a:pathLst>
              <a:path w="2854007" h="2854007">
                <a:moveTo>
                  <a:pt x="0" y="0"/>
                </a:moveTo>
                <a:lnTo>
                  <a:pt x="2854007" y="0"/>
                </a:lnTo>
                <a:lnTo>
                  <a:pt x="2854007" y="2854007"/>
                </a:lnTo>
                <a:lnTo>
                  <a:pt x="0" y="28540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652900" y="7011879"/>
            <a:ext cx="2027437" cy="2854007"/>
          </a:xfrm>
          <a:custGeom>
            <a:avLst/>
            <a:gdLst/>
            <a:ahLst/>
            <a:cxnLst/>
            <a:rect l="l" t="t" r="r" b="b"/>
            <a:pathLst>
              <a:path w="2027437" h="2854007">
                <a:moveTo>
                  <a:pt x="0" y="0"/>
                </a:moveTo>
                <a:lnTo>
                  <a:pt x="2027437" y="0"/>
                </a:lnTo>
                <a:lnTo>
                  <a:pt x="2027437" y="2854007"/>
                </a:lnTo>
                <a:lnTo>
                  <a:pt x="0" y="28540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80337" y="7011879"/>
            <a:ext cx="2690311" cy="2854007"/>
          </a:xfrm>
          <a:custGeom>
            <a:avLst/>
            <a:gdLst/>
            <a:ahLst/>
            <a:cxnLst/>
            <a:rect l="l" t="t" r="r" b="b"/>
            <a:pathLst>
              <a:path w="2690311" h="2854007">
                <a:moveTo>
                  <a:pt x="0" y="0"/>
                </a:moveTo>
                <a:lnTo>
                  <a:pt x="2690311" y="0"/>
                </a:lnTo>
                <a:lnTo>
                  <a:pt x="2690311" y="2854007"/>
                </a:lnTo>
                <a:lnTo>
                  <a:pt x="0" y="28540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370648" y="7011879"/>
            <a:ext cx="4336972" cy="2854007"/>
          </a:xfrm>
          <a:custGeom>
            <a:avLst/>
            <a:gdLst/>
            <a:ahLst/>
            <a:cxnLst/>
            <a:rect l="l" t="t" r="r" b="b"/>
            <a:pathLst>
              <a:path w="4336972" h="2854007">
                <a:moveTo>
                  <a:pt x="0" y="0"/>
                </a:moveTo>
                <a:lnTo>
                  <a:pt x="4336973" y="0"/>
                </a:lnTo>
                <a:lnTo>
                  <a:pt x="4336973" y="2854007"/>
                </a:lnTo>
                <a:lnTo>
                  <a:pt x="0" y="28540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98721" y="7011879"/>
            <a:ext cx="4848104" cy="2854007"/>
          </a:xfrm>
          <a:custGeom>
            <a:avLst/>
            <a:gdLst/>
            <a:ahLst/>
            <a:cxnLst/>
            <a:rect l="l" t="t" r="r" b="b"/>
            <a:pathLst>
              <a:path w="4848104" h="2854007">
                <a:moveTo>
                  <a:pt x="0" y="0"/>
                </a:moveTo>
                <a:lnTo>
                  <a:pt x="4848105" y="0"/>
                </a:lnTo>
                <a:lnTo>
                  <a:pt x="4848105" y="2854007"/>
                </a:lnTo>
                <a:lnTo>
                  <a:pt x="0" y="285400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r="-30496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98893" y="117671"/>
            <a:ext cx="1646040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uk-UA" sz="6000" dirty="0">
                <a:solidFill>
                  <a:srgbClr val="3B1F35"/>
                </a:solidFill>
                <a:latin typeface="Open Sans Extra Bold"/>
              </a:rPr>
              <a:t>Наші аудиторії й лабораторії</a:t>
            </a:r>
            <a:endParaRPr lang="en-US" sz="6000" dirty="0">
              <a:solidFill>
                <a:srgbClr val="3B1F35"/>
              </a:solidFill>
              <a:latin typeface="Open Sans Extra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2524" y="1232096"/>
            <a:ext cx="17096347" cy="8800874"/>
            <a:chOff x="0" y="0"/>
            <a:chExt cx="4502742" cy="23179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2741" cy="2317926"/>
            </a:xfrm>
            <a:custGeom>
              <a:avLst/>
              <a:gdLst/>
              <a:ahLst/>
              <a:cxnLst/>
              <a:rect l="l" t="t" r="r" b="b"/>
              <a:pathLst>
                <a:path w="4502741" h="2317926">
                  <a:moveTo>
                    <a:pt x="0" y="0"/>
                  </a:moveTo>
                  <a:lnTo>
                    <a:pt x="4502741" y="0"/>
                  </a:lnTo>
                  <a:lnTo>
                    <a:pt x="4502741" y="2317926"/>
                  </a:lnTo>
                  <a:lnTo>
                    <a:pt x="0" y="231792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02742" cy="237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22524" y="4306598"/>
            <a:ext cx="3978820" cy="2984115"/>
          </a:xfrm>
          <a:custGeom>
            <a:avLst/>
            <a:gdLst/>
            <a:ahLst/>
            <a:cxnLst/>
            <a:rect l="l" t="t" r="r" b="b"/>
            <a:pathLst>
              <a:path w="3978820" h="2984115">
                <a:moveTo>
                  <a:pt x="0" y="0"/>
                </a:moveTo>
                <a:lnTo>
                  <a:pt x="3978820" y="0"/>
                </a:lnTo>
                <a:lnTo>
                  <a:pt x="3978820" y="2984115"/>
                </a:lnTo>
                <a:lnTo>
                  <a:pt x="0" y="2984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22524" y="1232096"/>
            <a:ext cx="4624437" cy="3081754"/>
          </a:xfrm>
          <a:custGeom>
            <a:avLst/>
            <a:gdLst/>
            <a:ahLst/>
            <a:cxnLst/>
            <a:rect l="l" t="t" r="r" b="b"/>
            <a:pathLst>
              <a:path w="4624437" h="3081754">
                <a:moveTo>
                  <a:pt x="0" y="0"/>
                </a:moveTo>
                <a:lnTo>
                  <a:pt x="4624437" y="0"/>
                </a:lnTo>
                <a:lnTo>
                  <a:pt x="4624437" y="3081753"/>
                </a:lnTo>
                <a:lnTo>
                  <a:pt x="0" y="30817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360244" y="4306598"/>
            <a:ext cx="3978820" cy="2984115"/>
          </a:xfrm>
          <a:custGeom>
            <a:avLst/>
            <a:gdLst/>
            <a:ahLst/>
            <a:cxnLst/>
            <a:rect l="l" t="t" r="r" b="b"/>
            <a:pathLst>
              <a:path w="3978820" h="2984115">
                <a:moveTo>
                  <a:pt x="0" y="0"/>
                </a:moveTo>
                <a:lnTo>
                  <a:pt x="3978821" y="0"/>
                </a:lnTo>
                <a:lnTo>
                  <a:pt x="3978821" y="2984115"/>
                </a:lnTo>
                <a:lnTo>
                  <a:pt x="0" y="29841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22524" y="7204105"/>
            <a:ext cx="4232420" cy="2851540"/>
          </a:xfrm>
          <a:custGeom>
            <a:avLst/>
            <a:gdLst/>
            <a:ahLst/>
            <a:cxnLst/>
            <a:rect l="l" t="t" r="r" b="b"/>
            <a:pathLst>
              <a:path w="4232420" h="2851540">
                <a:moveTo>
                  <a:pt x="0" y="0"/>
                </a:moveTo>
                <a:lnTo>
                  <a:pt x="4232420" y="0"/>
                </a:lnTo>
                <a:lnTo>
                  <a:pt x="4232420" y="2851540"/>
                </a:lnTo>
                <a:lnTo>
                  <a:pt x="0" y="28515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30" r="-53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52495" y="7204105"/>
            <a:ext cx="4232420" cy="2851540"/>
          </a:xfrm>
          <a:custGeom>
            <a:avLst/>
            <a:gdLst/>
            <a:ahLst/>
            <a:cxnLst/>
            <a:rect l="l" t="t" r="r" b="b"/>
            <a:pathLst>
              <a:path w="4232420" h="2851540">
                <a:moveTo>
                  <a:pt x="0" y="0"/>
                </a:moveTo>
                <a:lnTo>
                  <a:pt x="4232419" y="0"/>
                </a:lnTo>
                <a:lnTo>
                  <a:pt x="4232419" y="2851540"/>
                </a:lnTo>
                <a:lnTo>
                  <a:pt x="0" y="28515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30" r="-53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602661" y="7196854"/>
            <a:ext cx="2116210" cy="2851540"/>
          </a:xfrm>
          <a:custGeom>
            <a:avLst/>
            <a:gdLst/>
            <a:ahLst/>
            <a:cxnLst/>
            <a:rect l="l" t="t" r="r" b="b"/>
            <a:pathLst>
              <a:path w="2116210" h="2851540">
                <a:moveTo>
                  <a:pt x="0" y="0"/>
                </a:moveTo>
                <a:lnTo>
                  <a:pt x="2116210" y="0"/>
                </a:lnTo>
                <a:lnTo>
                  <a:pt x="2116210" y="2851540"/>
                </a:lnTo>
                <a:lnTo>
                  <a:pt x="0" y="28515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30" r="-53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218030" y="7177804"/>
            <a:ext cx="3762151" cy="2877842"/>
          </a:xfrm>
          <a:custGeom>
            <a:avLst/>
            <a:gdLst/>
            <a:ahLst/>
            <a:cxnLst/>
            <a:rect l="l" t="t" r="r" b="b"/>
            <a:pathLst>
              <a:path w="3762151" h="2877842">
                <a:moveTo>
                  <a:pt x="0" y="0"/>
                </a:moveTo>
                <a:lnTo>
                  <a:pt x="3762151" y="0"/>
                </a:lnTo>
                <a:lnTo>
                  <a:pt x="3762151" y="2877841"/>
                </a:lnTo>
                <a:lnTo>
                  <a:pt x="0" y="28778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96" r="-996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76448" y="1232096"/>
            <a:ext cx="4582640" cy="3070876"/>
          </a:xfrm>
          <a:custGeom>
            <a:avLst/>
            <a:gdLst/>
            <a:ahLst/>
            <a:cxnLst/>
            <a:rect l="l" t="t" r="r" b="b"/>
            <a:pathLst>
              <a:path w="4582640" h="3070876">
                <a:moveTo>
                  <a:pt x="0" y="0"/>
                </a:moveTo>
                <a:lnTo>
                  <a:pt x="4582640" y="0"/>
                </a:lnTo>
                <a:lnTo>
                  <a:pt x="4582640" y="3070876"/>
                </a:lnTo>
                <a:lnTo>
                  <a:pt x="0" y="30708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766" t="-118" r="-2766" b="-4872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322989" y="4299347"/>
            <a:ext cx="3863343" cy="2897507"/>
          </a:xfrm>
          <a:custGeom>
            <a:avLst/>
            <a:gdLst/>
            <a:ahLst/>
            <a:cxnLst/>
            <a:rect l="l" t="t" r="r" b="b"/>
            <a:pathLst>
              <a:path w="3863343" h="2897507">
                <a:moveTo>
                  <a:pt x="0" y="0"/>
                </a:moveTo>
                <a:lnTo>
                  <a:pt x="3863343" y="0"/>
                </a:lnTo>
                <a:lnTo>
                  <a:pt x="3863343" y="2897507"/>
                </a:lnTo>
                <a:lnTo>
                  <a:pt x="0" y="28975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980181" y="7198206"/>
            <a:ext cx="3752482" cy="2857440"/>
          </a:xfrm>
          <a:custGeom>
            <a:avLst/>
            <a:gdLst/>
            <a:ahLst/>
            <a:cxnLst/>
            <a:rect l="l" t="t" r="r" b="b"/>
            <a:pathLst>
              <a:path w="3752482" h="2857440">
                <a:moveTo>
                  <a:pt x="0" y="0"/>
                </a:moveTo>
                <a:lnTo>
                  <a:pt x="3752482" y="0"/>
                </a:lnTo>
                <a:lnTo>
                  <a:pt x="3752482" y="2857439"/>
                </a:lnTo>
                <a:lnTo>
                  <a:pt x="0" y="28574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5" r="-765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062507" y="4295721"/>
            <a:ext cx="3850261" cy="2908098"/>
          </a:xfrm>
          <a:custGeom>
            <a:avLst/>
            <a:gdLst/>
            <a:ahLst/>
            <a:cxnLst/>
            <a:rect l="l" t="t" r="r" b="b"/>
            <a:pathLst>
              <a:path w="3850261" h="2908098">
                <a:moveTo>
                  <a:pt x="0" y="0"/>
                </a:moveTo>
                <a:lnTo>
                  <a:pt x="3850262" y="0"/>
                </a:lnTo>
                <a:lnTo>
                  <a:pt x="3850262" y="2908098"/>
                </a:lnTo>
                <a:lnTo>
                  <a:pt x="0" y="29080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53" r="-353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595429" y="4295721"/>
            <a:ext cx="2130673" cy="2908384"/>
          </a:xfrm>
          <a:custGeom>
            <a:avLst/>
            <a:gdLst/>
            <a:ahLst/>
            <a:cxnLst/>
            <a:rect l="l" t="t" r="r" b="b"/>
            <a:pathLst>
              <a:path w="2130673" h="2908384">
                <a:moveTo>
                  <a:pt x="0" y="0"/>
                </a:moveTo>
                <a:lnTo>
                  <a:pt x="2130673" y="0"/>
                </a:lnTo>
                <a:lnTo>
                  <a:pt x="2130673" y="2908384"/>
                </a:lnTo>
                <a:lnTo>
                  <a:pt x="0" y="290838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284" r="-2284" b="-2141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649135" y="1232096"/>
            <a:ext cx="4076968" cy="3063625"/>
          </a:xfrm>
          <a:custGeom>
            <a:avLst/>
            <a:gdLst/>
            <a:ahLst/>
            <a:cxnLst/>
            <a:rect l="l" t="t" r="r" b="b"/>
            <a:pathLst>
              <a:path w="4076968" h="3063625">
                <a:moveTo>
                  <a:pt x="0" y="0"/>
                </a:moveTo>
                <a:lnTo>
                  <a:pt x="4076967" y="0"/>
                </a:lnTo>
                <a:lnTo>
                  <a:pt x="4076967" y="3063625"/>
                </a:lnTo>
                <a:lnTo>
                  <a:pt x="0" y="3063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96" r="-96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237436" y="1230283"/>
            <a:ext cx="4586589" cy="3083566"/>
          </a:xfrm>
          <a:custGeom>
            <a:avLst/>
            <a:gdLst/>
            <a:ahLst/>
            <a:cxnLst/>
            <a:rect l="l" t="t" r="r" b="b"/>
            <a:pathLst>
              <a:path w="4586589" h="3083566">
                <a:moveTo>
                  <a:pt x="0" y="0"/>
                </a:moveTo>
                <a:lnTo>
                  <a:pt x="4586588" y="0"/>
                </a:lnTo>
                <a:lnTo>
                  <a:pt x="4586588" y="3083566"/>
                </a:lnTo>
                <a:lnTo>
                  <a:pt x="0" y="30835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422" r="-42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85800" y="-38100"/>
            <a:ext cx="17259300" cy="956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4500" dirty="0" err="1">
                <a:solidFill>
                  <a:srgbClr val="FFFFFF"/>
                </a:solidFill>
                <a:latin typeface="Open Sans Extra Bold"/>
              </a:rPr>
              <a:t>Студенти</a:t>
            </a:r>
            <a:r>
              <a:rPr lang="en-US" sz="45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uk-UA" sz="4500" dirty="0">
                <a:solidFill>
                  <a:srgbClr val="FFFFFF"/>
                </a:solidFill>
                <a:latin typeface="Open Sans Extra Bold"/>
              </a:rPr>
              <a:t>навчаються не лише</a:t>
            </a:r>
            <a:r>
              <a:rPr lang="en-US" sz="4500" dirty="0">
                <a:solidFill>
                  <a:srgbClr val="FFFFFF"/>
                </a:solidFill>
                <a:latin typeface="Open Sans Extra Bold"/>
              </a:rPr>
              <a:t> в </a:t>
            </a:r>
            <a:r>
              <a:rPr lang="en-US" sz="4500" dirty="0" err="1">
                <a:solidFill>
                  <a:srgbClr val="FFFFFF"/>
                </a:solidFill>
                <a:latin typeface="Open Sans Extra Bold"/>
              </a:rPr>
              <a:t>Україні</a:t>
            </a:r>
            <a:r>
              <a:rPr lang="en-US" sz="45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ru-RU" sz="4500" dirty="0">
                <a:solidFill>
                  <a:srgbClr val="FFFFFF"/>
                </a:solidFill>
                <a:latin typeface="Open Sans Extra Bold"/>
              </a:rPr>
              <a:t>й</a:t>
            </a:r>
            <a:r>
              <a:rPr lang="en-US" sz="45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Open Sans Extra Bold"/>
              </a:rPr>
              <a:t>за</a:t>
            </a:r>
            <a:r>
              <a:rPr lang="en-US" sz="45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en-US" sz="4500" dirty="0" err="1">
                <a:solidFill>
                  <a:srgbClr val="FFFFFF"/>
                </a:solidFill>
                <a:latin typeface="Open Sans Extra Bold"/>
              </a:rPr>
              <a:t>кордоном</a:t>
            </a:r>
            <a:endParaRPr lang="en-US" sz="4500" dirty="0">
              <a:solidFill>
                <a:srgbClr val="FFFFFF"/>
              </a:solidFill>
              <a:latin typeface="Open Sans Extra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28600" y="38100"/>
            <a:ext cx="11682280" cy="983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6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ГЕОГРАФІЯ</a:t>
            </a:r>
            <a:endParaRPr lang="en-US" sz="6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12115800" y="0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026" name="Picture 2" descr="Uniwersytet Pomorski w Słupsku - Aktualności">
            <a:extLst>
              <a:ext uri="{FF2B5EF4-FFF2-40B4-BE49-F238E27FC236}">
                <a16:creationId xmlns:a16="http://schemas.microsoft.com/office/drawing/2014/main" id="{7D171D64-8666-4092-AD6C-0D1F949FF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708" y="2247900"/>
            <a:ext cx="5632184" cy="203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E10510C5-E7A6-476A-BBF0-84B4B30D9C2D}"/>
              </a:ext>
            </a:extLst>
          </p:cNvPr>
          <p:cNvSpPr txBox="1"/>
          <p:nvPr/>
        </p:nvSpPr>
        <p:spPr>
          <a:xfrm>
            <a:off x="12115800" y="45720"/>
            <a:ext cx="6096000" cy="2060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6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СПІЛЬНИЙ ДИПЛОМ</a:t>
            </a:r>
            <a:endParaRPr lang="en-US" sz="6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Brak dostępnego opisu zdjęcia.">
            <a:extLst>
              <a:ext uri="{FF2B5EF4-FFF2-40B4-BE49-F238E27FC236}">
                <a16:creationId xmlns:a16="http://schemas.microsoft.com/office/drawing/2014/main" id="{F53E7DCA-6DBC-4E2A-8A45-33A362FE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947" y="4444414"/>
            <a:ext cx="5605715" cy="420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E3B7DE-EBBC-447F-BE65-E672988CE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174" y="1075874"/>
            <a:ext cx="9020626" cy="902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5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7320" y="200927"/>
            <a:ext cx="16460407" cy="102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>
                <a:solidFill>
                  <a:srgbClr val="3B1F35"/>
                </a:solidFill>
                <a:latin typeface="Open Sans Extra Bold"/>
              </a:rPr>
              <a:t> Працевлаштування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8972556" y="-48125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13417307" y="-38100"/>
            <a:ext cx="4875609" cy="3695700"/>
          </a:xfrm>
          <a:custGeom>
            <a:avLst/>
            <a:gdLst/>
            <a:ahLst/>
            <a:cxnLst/>
            <a:rect l="l" t="t" r="r" b="b"/>
            <a:pathLst>
              <a:path w="4152154" h="2356457">
                <a:moveTo>
                  <a:pt x="0" y="0"/>
                </a:moveTo>
                <a:lnTo>
                  <a:pt x="4152154" y="0"/>
                </a:lnTo>
                <a:lnTo>
                  <a:pt x="4152154" y="2356457"/>
                </a:lnTo>
                <a:lnTo>
                  <a:pt x="0" y="235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82800" y="7505700"/>
            <a:ext cx="3505198" cy="2770291"/>
          </a:xfrm>
          <a:custGeom>
            <a:avLst/>
            <a:gdLst/>
            <a:ahLst/>
            <a:cxnLst/>
            <a:rect l="l" t="t" r="r" b="b"/>
            <a:pathLst>
              <a:path w="3635523" h="2726642">
                <a:moveTo>
                  <a:pt x="0" y="0"/>
                </a:moveTo>
                <a:lnTo>
                  <a:pt x="3635523" y="0"/>
                </a:lnTo>
                <a:lnTo>
                  <a:pt x="3635523" y="2726642"/>
                </a:lnTo>
                <a:lnTo>
                  <a:pt x="0" y="2726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23"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10" name="Freeform 10"/>
          <p:cNvSpPr/>
          <p:nvPr/>
        </p:nvSpPr>
        <p:spPr>
          <a:xfrm>
            <a:off x="9119327" y="7048500"/>
            <a:ext cx="3745921" cy="3211347"/>
          </a:xfrm>
          <a:custGeom>
            <a:avLst/>
            <a:gdLst/>
            <a:ahLst/>
            <a:cxnLst/>
            <a:rect l="l" t="t" r="r" b="b"/>
            <a:pathLst>
              <a:path w="2710891" h="2639341">
                <a:moveTo>
                  <a:pt x="0" y="0"/>
                </a:moveTo>
                <a:lnTo>
                  <a:pt x="2710890" y="0"/>
                </a:lnTo>
                <a:lnTo>
                  <a:pt x="2710890" y="2639341"/>
                </a:lnTo>
                <a:lnTo>
                  <a:pt x="0" y="2639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925" r="-1788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865248" y="7559040"/>
            <a:ext cx="2069951" cy="2727961"/>
          </a:xfrm>
          <a:custGeom>
            <a:avLst/>
            <a:gdLst/>
            <a:ahLst/>
            <a:cxnLst/>
            <a:rect l="l" t="t" r="r" b="b"/>
            <a:pathLst>
              <a:path w="1793178" h="2390905">
                <a:moveTo>
                  <a:pt x="0" y="0"/>
                </a:moveTo>
                <a:lnTo>
                  <a:pt x="1793179" y="0"/>
                </a:lnTo>
                <a:lnTo>
                  <a:pt x="1793179" y="2390905"/>
                </a:lnTo>
                <a:lnTo>
                  <a:pt x="0" y="2390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87127" y="1401144"/>
            <a:ext cx="10105662" cy="57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 dirty="0">
                <a:solidFill>
                  <a:srgbClr val="3B1F35"/>
                </a:solidFill>
                <a:latin typeface="Roboto Bold"/>
              </a:rPr>
              <a:t>106 Географія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126890"/>
            <a:ext cx="8001000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 dirty="0">
                <a:solidFill>
                  <a:srgbClr val="3B1F35"/>
                </a:solidFill>
                <a:latin typeface="Roboto"/>
              </a:rPr>
              <a:t>Географія</a:t>
            </a:r>
            <a:r>
              <a:rPr lang="uk-UA" sz="3299" dirty="0">
                <a:solidFill>
                  <a:srgbClr val="3B1F35"/>
                </a:solidFill>
                <a:latin typeface="Roboto"/>
              </a:rPr>
              <a:t>. Геоінформаційні технології</a:t>
            </a:r>
            <a:endParaRPr lang="en-US" sz="3299" dirty="0">
              <a:solidFill>
                <a:srgbClr val="3B1F35"/>
              </a:solidFill>
              <a:latin typeface="Robot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8290" y="2881210"/>
            <a:ext cx="7797632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Географічні, гідрометеорологічні установи</a:t>
            </a:r>
          </a:p>
          <a:p>
            <a:pPr marL="431801" lvl="1" indent="-215900">
              <a:buFont typeface="Arial"/>
              <a:buChar char="•"/>
            </a:pPr>
            <a:r>
              <a:rPr lang="ru-RU" sz="3200" dirty="0" err="1">
                <a:solidFill>
                  <a:srgbClr val="3B1F35"/>
                </a:solidFill>
                <a:latin typeface="Roboto"/>
              </a:rPr>
              <a:t>Заповідники</a:t>
            </a:r>
            <a:r>
              <a:rPr lang="ru-RU" sz="3200" dirty="0">
                <a:solidFill>
                  <a:srgbClr val="3B1F35"/>
                </a:solidFill>
                <a:latin typeface="Roboto"/>
              </a:rPr>
              <a:t>, </a:t>
            </a:r>
            <a:r>
              <a:rPr lang="ru-RU" sz="3200" dirty="0" err="1">
                <a:solidFill>
                  <a:srgbClr val="3B1F35"/>
                </a:solidFill>
                <a:latin typeface="Roboto"/>
              </a:rPr>
              <a:t>національні</a:t>
            </a:r>
            <a:r>
              <a:rPr lang="ru-RU" sz="3200" dirty="0">
                <a:solidFill>
                  <a:srgbClr val="3B1F35"/>
                </a:solidFill>
                <a:latin typeface="Roboto"/>
              </a:rPr>
              <a:t> </a:t>
            </a:r>
            <a:r>
              <a:rPr lang="ru-RU" sz="3200" dirty="0" err="1">
                <a:solidFill>
                  <a:srgbClr val="3B1F35"/>
                </a:solidFill>
                <a:latin typeface="Roboto"/>
              </a:rPr>
              <a:t>природні</a:t>
            </a:r>
            <a:r>
              <a:rPr lang="ru-RU" sz="3200" dirty="0">
                <a:solidFill>
                  <a:srgbClr val="3B1F35"/>
                </a:solidFill>
                <a:latin typeface="Roboto"/>
              </a:rPr>
              <a:t> парки та </a:t>
            </a:r>
            <a:r>
              <a:rPr lang="ru-RU" sz="3200" dirty="0" err="1">
                <a:solidFill>
                  <a:srgbClr val="3B1F35"/>
                </a:solidFill>
                <a:latin typeface="Roboto"/>
              </a:rPr>
              <a:t>інші</a:t>
            </a:r>
            <a:r>
              <a:rPr lang="ru-RU" sz="3200" dirty="0">
                <a:solidFill>
                  <a:srgbClr val="3B1F35"/>
                </a:solidFill>
                <a:latin typeface="Roboto"/>
              </a:rPr>
              <a:t> </a:t>
            </a:r>
            <a:r>
              <a:rPr lang="ru-RU" sz="3200" dirty="0" err="1">
                <a:solidFill>
                  <a:srgbClr val="3B1F35"/>
                </a:solidFill>
                <a:latin typeface="Roboto"/>
              </a:rPr>
              <a:t>природоохоронні</a:t>
            </a:r>
            <a:r>
              <a:rPr lang="ru-RU" sz="3200" dirty="0">
                <a:solidFill>
                  <a:srgbClr val="3B1F35"/>
                </a:solidFill>
                <a:latin typeface="Roboto"/>
              </a:rPr>
              <a:t> установи</a:t>
            </a:r>
            <a:endParaRPr lang="uk-UA" sz="3200" dirty="0">
              <a:solidFill>
                <a:srgbClr val="3B1F35"/>
              </a:solidFill>
              <a:latin typeface="Roboto"/>
            </a:endParaRPr>
          </a:p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Науково-дослідні інститути</a:t>
            </a:r>
          </a:p>
          <a:p>
            <a:pPr marL="431801" lvl="1" indent="-215900">
              <a:buFont typeface="Arial"/>
              <a:buChar char="•"/>
            </a:pPr>
            <a:r>
              <a:rPr lang="uk-UA" sz="3200" dirty="0" err="1">
                <a:solidFill>
                  <a:srgbClr val="3B1F35"/>
                </a:solidFill>
                <a:latin typeface="Roboto"/>
              </a:rPr>
              <a:t>Картографо</a:t>
            </a:r>
            <a:r>
              <a:rPr lang="uk-UA" sz="3200" dirty="0">
                <a:solidFill>
                  <a:srgbClr val="3B1F35"/>
                </a:solidFill>
                <a:latin typeface="Roboto"/>
              </a:rPr>
              <a:t>-геодезичні установи</a:t>
            </a:r>
          </a:p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Земельно-кадастрові підприємства</a:t>
            </a:r>
          </a:p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Туристична та краєзнавча сфера</a:t>
            </a:r>
          </a:p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Органи державної влади та місцевого самоврядування</a:t>
            </a:r>
          </a:p>
          <a:p>
            <a:pPr marL="431801" lvl="1" indent="-215900">
              <a:buFont typeface="Arial"/>
              <a:buChar char="•"/>
            </a:pPr>
            <a:r>
              <a:rPr lang="uk-UA" sz="3200" dirty="0">
                <a:solidFill>
                  <a:srgbClr val="3B1F35"/>
                </a:solidFill>
                <a:latin typeface="Roboto"/>
              </a:rPr>
              <a:t>Логістичні фірми та </a:t>
            </a:r>
            <a:r>
              <a:rPr lang="en-US" sz="3200" dirty="0" err="1">
                <a:solidFill>
                  <a:srgbClr val="3B1F35"/>
                </a:solidFill>
                <a:latin typeface="Roboto"/>
              </a:rPr>
              <a:t>авіакомпанії</a:t>
            </a:r>
            <a:endParaRPr lang="uk-UA" sz="3200" dirty="0">
              <a:solidFill>
                <a:srgbClr val="3B1F35"/>
              </a:solidFill>
              <a:latin typeface="Roboto"/>
            </a:endParaRPr>
          </a:p>
          <a:p>
            <a:pPr marL="215901" lvl="1"/>
            <a:endParaRPr lang="uk-UA" sz="3200" dirty="0">
              <a:solidFill>
                <a:srgbClr val="3B1F35"/>
              </a:solidFill>
              <a:latin typeface="Roboto"/>
            </a:endParaRPr>
          </a:p>
          <a:p>
            <a:pPr marL="215901" lvl="1"/>
            <a:r>
              <a:rPr lang="uk-UA" sz="3200" b="1" dirty="0">
                <a:solidFill>
                  <a:srgbClr val="3B1F35"/>
                </a:solidFill>
                <a:latin typeface="Roboto"/>
              </a:rPr>
              <a:t>Кваліфікація</a:t>
            </a:r>
            <a:r>
              <a:rPr lang="uk-UA" sz="3200" dirty="0">
                <a:solidFill>
                  <a:srgbClr val="3B1F35"/>
                </a:solidFill>
                <a:latin typeface="Roboto"/>
              </a:rPr>
              <a:t>: Географ, фахівець у галузі геоінформаційних технологій</a:t>
            </a:r>
            <a:endParaRPr lang="en-US" sz="3200" dirty="0">
              <a:solidFill>
                <a:srgbClr val="3B1F35"/>
              </a:solidFill>
              <a:latin typeface="Roboto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F230EFD-99A2-E035-D4F5-62E01B736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68400" y="3559284"/>
            <a:ext cx="4409475" cy="40149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39607A9-0A2C-49EC-25AF-EAE1EA3462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49118" y="5791267"/>
            <a:ext cx="2738882" cy="1900010"/>
          </a:xfrm>
          <a:prstGeom prst="rect">
            <a:avLst/>
          </a:prstGeom>
        </p:spPr>
      </p:pic>
      <p:sp>
        <p:nvSpPr>
          <p:cNvPr id="21" name="Freeform 9">
            <a:extLst>
              <a:ext uri="{FF2B5EF4-FFF2-40B4-BE49-F238E27FC236}">
                <a16:creationId xmlns:a16="http://schemas.microsoft.com/office/drawing/2014/main" id="{909859DF-362E-4A2C-A729-F4CCFB2EE549}"/>
              </a:ext>
            </a:extLst>
          </p:cNvPr>
          <p:cNvSpPr/>
          <p:nvPr/>
        </p:nvSpPr>
        <p:spPr>
          <a:xfrm>
            <a:off x="9130629" y="4272889"/>
            <a:ext cx="4840559" cy="3286711"/>
          </a:xfrm>
          <a:custGeom>
            <a:avLst/>
            <a:gdLst/>
            <a:ahLst/>
            <a:cxnLst/>
            <a:rect l="l" t="t" r="r" b="b"/>
            <a:pathLst>
              <a:path w="5072069" h="2857593">
                <a:moveTo>
                  <a:pt x="0" y="0"/>
                </a:moveTo>
                <a:lnTo>
                  <a:pt x="5072069" y="0"/>
                </a:lnTo>
                <a:lnTo>
                  <a:pt x="5072069" y="2857593"/>
                </a:lnTo>
                <a:lnTo>
                  <a:pt x="0" y="28575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DD11C21B-51BD-42BD-B570-2ABAD2271200}"/>
              </a:ext>
            </a:extLst>
          </p:cNvPr>
          <p:cNvSpPr/>
          <p:nvPr/>
        </p:nvSpPr>
        <p:spPr>
          <a:xfrm>
            <a:off x="9119327" y="-38100"/>
            <a:ext cx="4297980" cy="4430804"/>
          </a:xfrm>
          <a:custGeom>
            <a:avLst/>
            <a:gdLst/>
            <a:ahLst/>
            <a:cxnLst/>
            <a:rect l="l" t="t" r="r" b="b"/>
            <a:pathLst>
              <a:path w="2199761" h="2933015">
                <a:moveTo>
                  <a:pt x="0" y="0"/>
                </a:moveTo>
                <a:lnTo>
                  <a:pt x="2199761" y="0"/>
                </a:lnTo>
                <a:lnTo>
                  <a:pt x="2199761" y="2933015"/>
                </a:lnTo>
                <a:lnTo>
                  <a:pt x="0" y="29330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10570"/>
            </a:stretch>
          </a:blipFill>
        </p:spPr>
        <p:txBody>
          <a:bodyPr/>
          <a:lstStyle/>
          <a:p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9C40A9-0DA9-9BD4-88A5-65F2FAEF14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73169" y="3700490"/>
            <a:ext cx="3397350" cy="23837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-1" y="38100"/>
            <a:ext cx="937260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ГЕОГРАФІЯ, БІОЛОГІЯ ТА ЗДОРОВ’Я ЛЮДИНИ</a:t>
            </a:r>
            <a:endParaRPr lang="en-US" sz="4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9296400" y="-48125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6F7E83C4-8ECD-419F-BE50-C53945644A0C}"/>
              </a:ext>
            </a:extLst>
          </p:cNvPr>
          <p:cNvSpPr txBox="1"/>
          <p:nvPr/>
        </p:nvSpPr>
        <p:spPr>
          <a:xfrm>
            <a:off x="9067799" y="48658"/>
            <a:ext cx="937260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ГЕОГРАФІЯ. АНГЛІЙСЬКА МОВА</a:t>
            </a:r>
            <a:endParaRPr lang="en-US" sz="4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BB24DC-BAD6-4C93-A365-4C15BB145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1" y="1562100"/>
            <a:ext cx="8657005" cy="86570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CC3D13-88BA-42AF-8A94-0453A2738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62102"/>
            <a:ext cx="8686798" cy="868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>
          <a:xfrm>
            <a:off x="14859000" y="4602284"/>
            <a:ext cx="3412698" cy="3127279"/>
          </a:xfrm>
          <a:custGeom>
            <a:avLst/>
            <a:gdLst/>
            <a:ahLst/>
            <a:cxnLst/>
            <a:rect l="l" t="t" r="r" b="b"/>
            <a:pathLst>
              <a:path w="2220802" h="2479764">
                <a:moveTo>
                  <a:pt x="0" y="0"/>
                </a:moveTo>
                <a:lnTo>
                  <a:pt x="2220802" y="0"/>
                </a:lnTo>
                <a:lnTo>
                  <a:pt x="2220802" y="2479764"/>
                </a:lnTo>
                <a:lnTo>
                  <a:pt x="0" y="24797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5849" t="-2384" r="-11649" b="-3959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57320" y="200927"/>
            <a:ext cx="16460407" cy="102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>
                <a:solidFill>
                  <a:srgbClr val="FFFFFF"/>
                </a:solidFill>
                <a:latin typeface="Open Sans Extra Bold"/>
              </a:rPr>
              <a:t> Працевлаштування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2350433" y="-96250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4785547" y="0"/>
            <a:ext cx="3489314" cy="2616986"/>
          </a:xfrm>
          <a:custGeom>
            <a:avLst/>
            <a:gdLst/>
            <a:ahLst/>
            <a:cxnLst/>
            <a:rect l="l" t="t" r="r" b="b"/>
            <a:pathLst>
              <a:path w="3489314" h="2616986">
                <a:moveTo>
                  <a:pt x="0" y="0"/>
                </a:moveTo>
                <a:lnTo>
                  <a:pt x="3489314" y="0"/>
                </a:lnTo>
                <a:lnTo>
                  <a:pt x="3489314" y="2616986"/>
                </a:lnTo>
                <a:lnTo>
                  <a:pt x="0" y="26169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85547" y="2616986"/>
            <a:ext cx="3489314" cy="1962739"/>
          </a:xfrm>
          <a:custGeom>
            <a:avLst/>
            <a:gdLst/>
            <a:ahLst/>
            <a:cxnLst/>
            <a:rect l="l" t="t" r="r" b="b"/>
            <a:pathLst>
              <a:path w="3489314" h="1962739">
                <a:moveTo>
                  <a:pt x="0" y="0"/>
                </a:moveTo>
                <a:lnTo>
                  <a:pt x="3489314" y="0"/>
                </a:lnTo>
                <a:lnTo>
                  <a:pt x="3489314" y="1962739"/>
                </a:lnTo>
                <a:lnTo>
                  <a:pt x="0" y="19627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20600" y="3467100"/>
            <a:ext cx="2402585" cy="3429000"/>
          </a:xfrm>
          <a:custGeom>
            <a:avLst/>
            <a:gdLst/>
            <a:ahLst/>
            <a:cxnLst/>
            <a:rect l="l" t="t" r="r" b="b"/>
            <a:pathLst>
              <a:path w="2220802" h="2961069">
                <a:moveTo>
                  <a:pt x="0" y="0"/>
                </a:moveTo>
                <a:lnTo>
                  <a:pt x="2220802" y="0"/>
                </a:lnTo>
                <a:lnTo>
                  <a:pt x="2220802" y="2961069"/>
                </a:lnTo>
                <a:lnTo>
                  <a:pt x="0" y="29610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441402" y="7048500"/>
            <a:ext cx="2344145" cy="3127278"/>
          </a:xfrm>
          <a:custGeom>
            <a:avLst/>
            <a:gdLst/>
            <a:ahLst/>
            <a:cxnLst/>
            <a:rect l="l" t="t" r="r" b="b"/>
            <a:pathLst>
              <a:path w="2220802" h="2455530">
                <a:moveTo>
                  <a:pt x="0" y="0"/>
                </a:moveTo>
                <a:lnTo>
                  <a:pt x="2220802" y="0"/>
                </a:lnTo>
                <a:lnTo>
                  <a:pt x="2220802" y="2455530"/>
                </a:lnTo>
                <a:lnTo>
                  <a:pt x="0" y="2455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796" t="-8714" r="-141087" b="-3952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60655" y="3110261"/>
            <a:ext cx="10105662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Викладач у </a:t>
            </a:r>
            <a:r>
              <a:rPr lang="uk-UA" sz="3600" dirty="0" err="1">
                <a:solidFill>
                  <a:srgbClr val="FFFFFF"/>
                </a:solidFill>
                <a:latin typeface="Roboto"/>
              </a:rPr>
              <a:t>ЗВО</a:t>
            </a:r>
            <a:endParaRPr lang="uk-UA" sz="3600" dirty="0">
              <a:solidFill>
                <a:srgbClr val="FFFFFF"/>
              </a:solidFill>
              <a:latin typeface="Roboto"/>
            </a:endParaRP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Керівник навчального закладу</a:t>
            </a: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Вихователь-методист</a:t>
            </a: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Педагог-організатор</a:t>
            </a: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Репетитор, </a:t>
            </a:r>
            <a:r>
              <a:rPr lang="uk-UA" sz="3600" dirty="0" err="1">
                <a:solidFill>
                  <a:srgbClr val="FFFFFF"/>
                </a:solidFill>
                <a:latin typeface="Roboto"/>
              </a:rPr>
              <a:t>тьютор</a:t>
            </a:r>
            <a:r>
              <a:rPr lang="uk-UA" sz="3600" dirty="0">
                <a:solidFill>
                  <a:srgbClr val="FFFFFF"/>
                </a:solidFill>
                <a:latin typeface="Roboto"/>
              </a:rPr>
              <a:t>, </a:t>
            </a:r>
            <a:r>
              <a:rPr lang="uk-UA" sz="3600" dirty="0" err="1">
                <a:solidFill>
                  <a:srgbClr val="FFFFFF"/>
                </a:solidFill>
                <a:latin typeface="Roboto"/>
              </a:rPr>
              <a:t>коуч</a:t>
            </a:r>
            <a:endParaRPr lang="uk-UA" sz="3600" dirty="0">
              <a:solidFill>
                <a:srgbClr val="FFFFFF"/>
              </a:solidFill>
              <a:latin typeface="Roboto"/>
            </a:endParaRP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Науковий співробітник у галузі освіти</a:t>
            </a: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Керівник гуртка </a:t>
            </a:r>
          </a:p>
          <a:p>
            <a:pPr marL="431801" lvl="1">
              <a:buFont typeface="Arial"/>
              <a:buChar char="•"/>
            </a:pPr>
            <a:r>
              <a:rPr lang="uk-UA" sz="3600" dirty="0">
                <a:solidFill>
                  <a:srgbClr val="FFFFFF"/>
                </a:solidFill>
                <a:latin typeface="Roboto"/>
              </a:rPr>
              <a:t>Вчитель інтегрованих курсів природничої та соціальної і </a:t>
            </a:r>
            <a:r>
              <a:rPr lang="uk-UA" sz="3600" dirty="0" err="1">
                <a:solidFill>
                  <a:srgbClr val="FFFFFF"/>
                </a:solidFill>
                <a:latin typeface="Roboto"/>
              </a:rPr>
              <a:t>здоров'язбережувальної</a:t>
            </a:r>
            <a:r>
              <a:rPr lang="uk-UA" sz="3600" dirty="0">
                <a:solidFill>
                  <a:srgbClr val="FFFFFF"/>
                </a:solidFill>
                <a:latin typeface="Roboto"/>
              </a:rPr>
              <a:t> / іншомовної освітніх галузей.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144" y="1221478"/>
            <a:ext cx="10105662" cy="57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en-US" sz="3299" dirty="0">
                <a:solidFill>
                  <a:srgbClr val="FFFFFF"/>
                </a:solidFill>
                <a:latin typeface="Roboto Bold"/>
              </a:rPr>
              <a:t>014 Середня освіта (Географія)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5449" y="1761846"/>
            <a:ext cx="3739656" cy="1138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uk-UA" sz="3299" dirty="0">
                <a:solidFill>
                  <a:srgbClr val="FFFFFF"/>
                </a:solidFill>
                <a:latin typeface="Roboto"/>
              </a:rPr>
              <a:t>Географія. Англійська мова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78610" y="1768952"/>
            <a:ext cx="5704863" cy="1138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9"/>
              </a:lnSpc>
            </a:pPr>
            <a:r>
              <a:rPr lang="uk-UA" sz="3299" dirty="0">
                <a:solidFill>
                  <a:srgbClr val="FFFFFF"/>
                </a:solidFill>
                <a:latin typeface="Roboto"/>
              </a:rPr>
              <a:t>Географія. </a:t>
            </a:r>
          </a:p>
          <a:p>
            <a:pPr>
              <a:lnSpc>
                <a:spcPts val="4619"/>
              </a:lnSpc>
            </a:pPr>
            <a:r>
              <a:rPr lang="uk-UA" sz="3299" dirty="0">
                <a:solidFill>
                  <a:srgbClr val="FFFFFF"/>
                </a:solidFill>
                <a:latin typeface="Roboto"/>
              </a:rPr>
              <a:t>Біологія та здоров’я людини</a:t>
            </a:r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90100BA1-937C-4EFB-916C-52C73B1A0626}"/>
              </a:ext>
            </a:extLst>
          </p:cNvPr>
          <p:cNvSpPr/>
          <p:nvPr/>
        </p:nvSpPr>
        <p:spPr>
          <a:xfrm>
            <a:off x="12473929" y="90901"/>
            <a:ext cx="2402586" cy="3223799"/>
          </a:xfrm>
          <a:custGeom>
            <a:avLst/>
            <a:gdLst/>
            <a:ahLst/>
            <a:cxnLst/>
            <a:rect l="l" t="t" r="r" b="b"/>
            <a:pathLst>
              <a:path w="1854575" h="2356457">
                <a:moveTo>
                  <a:pt x="0" y="0"/>
                </a:moveTo>
                <a:lnTo>
                  <a:pt x="1854575" y="0"/>
                </a:lnTo>
                <a:lnTo>
                  <a:pt x="1854575" y="2356457"/>
                </a:lnTo>
                <a:lnTo>
                  <a:pt x="0" y="23564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1398C5B3-1D26-4F36-963B-BEF1BA537C1D}"/>
              </a:ext>
            </a:extLst>
          </p:cNvPr>
          <p:cNvSpPr/>
          <p:nvPr/>
        </p:nvSpPr>
        <p:spPr>
          <a:xfrm>
            <a:off x="14859000" y="6757267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2919347" h="2919347">
                <a:moveTo>
                  <a:pt x="0" y="0"/>
                </a:moveTo>
                <a:lnTo>
                  <a:pt x="2919346" y="0"/>
                </a:lnTo>
                <a:lnTo>
                  <a:pt x="2919346" y="2919347"/>
                </a:lnTo>
                <a:lnTo>
                  <a:pt x="0" y="29193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D0DD3F-0247-4B1E-AC75-FF62BA6417E0}"/>
              </a:ext>
            </a:extLst>
          </p:cNvPr>
          <p:cNvSpPr txBox="1"/>
          <p:nvPr/>
        </p:nvSpPr>
        <p:spPr>
          <a:xfrm>
            <a:off x="-76200" y="9486900"/>
            <a:ext cx="6195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1" lvl="1"/>
            <a:r>
              <a:rPr lang="uk-UA" sz="2400" dirty="0">
                <a:solidFill>
                  <a:srgbClr val="FFFFFF"/>
                </a:solidFill>
                <a:latin typeface="Roboto"/>
              </a:rPr>
              <a:t>Вчитель географії / біології / основ здоров’я у </a:t>
            </a:r>
            <a:r>
              <a:rPr lang="uk-UA" sz="2400" dirty="0" err="1">
                <a:solidFill>
                  <a:srgbClr val="FFFFFF"/>
                </a:solidFill>
                <a:latin typeface="Roboto"/>
              </a:rPr>
              <a:t>ЗЗСО</a:t>
            </a:r>
            <a:endParaRPr lang="uk-UA" sz="240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7C2E9F-36E7-4879-84AD-DFA17C05224B}"/>
              </a:ext>
            </a:extLst>
          </p:cNvPr>
          <p:cNvSpPr txBox="1"/>
          <p:nvPr/>
        </p:nvSpPr>
        <p:spPr>
          <a:xfrm>
            <a:off x="6078610" y="9498568"/>
            <a:ext cx="58555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1" lvl="1"/>
            <a:r>
              <a:rPr lang="uk-UA" sz="2400" dirty="0">
                <a:solidFill>
                  <a:srgbClr val="FFFFFF"/>
                </a:solidFill>
                <a:latin typeface="Roboto"/>
              </a:rPr>
              <a:t>Вчитель географії / англійської мови у </a:t>
            </a:r>
            <a:r>
              <a:rPr lang="uk-UA" sz="2400" dirty="0" err="1">
                <a:solidFill>
                  <a:srgbClr val="FFFFFF"/>
                </a:solidFill>
                <a:latin typeface="Roboto"/>
              </a:rPr>
              <a:t>ЗЗСО</a:t>
            </a:r>
            <a:endParaRPr lang="uk-UA" sz="240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50F564-C19C-46D5-83AA-2A3650FFD8E3}"/>
              </a:ext>
            </a:extLst>
          </p:cNvPr>
          <p:cNvSpPr txBox="1"/>
          <p:nvPr/>
        </p:nvSpPr>
        <p:spPr>
          <a:xfrm>
            <a:off x="4015730" y="8693043"/>
            <a:ext cx="42900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801" lvl="1"/>
            <a:r>
              <a:rPr lang="uk-UA" sz="4000" b="1" dirty="0">
                <a:solidFill>
                  <a:srgbClr val="FFFFFF"/>
                </a:solidFill>
                <a:latin typeface="Roboto"/>
              </a:rPr>
              <a:t>Кваліфікація: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1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57321" y="200927"/>
            <a:ext cx="985348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dirty="0">
                <a:solidFill>
                  <a:srgbClr val="FFFFFF"/>
                </a:solidFill>
                <a:latin typeface="Open Sans Extra Bold"/>
              </a:rPr>
              <a:t> </a:t>
            </a:r>
            <a:r>
              <a:rPr lang="uk-UA" sz="6000" dirty="0">
                <a:solidFill>
                  <a:srgbClr val="FFFFFF"/>
                </a:solidFill>
                <a:latin typeface="Open Sans Extra Bold"/>
              </a:rPr>
              <a:t>      Всеукраїнська</a:t>
            </a:r>
          </a:p>
          <a:p>
            <a:pPr>
              <a:lnSpc>
                <a:spcPts val="8400"/>
              </a:lnSpc>
            </a:pPr>
            <a:r>
              <a:rPr lang="uk-UA" sz="6000" dirty="0">
                <a:solidFill>
                  <a:srgbClr val="FFFFFF"/>
                </a:solidFill>
                <a:latin typeface="Open Sans Extra Bold"/>
              </a:rPr>
              <a:t>олімпіада з географії</a:t>
            </a:r>
            <a:r>
              <a:rPr lang="ru-RU" sz="6000" dirty="0">
                <a:solidFill>
                  <a:srgbClr val="FFFFFF"/>
                </a:solidFill>
                <a:latin typeface="Open Sans Extra Bold"/>
              </a:rPr>
              <a:t>!</a:t>
            </a:r>
            <a:endParaRPr lang="en-US" sz="6000" dirty="0">
              <a:solidFill>
                <a:srgbClr val="FFFFFF"/>
              </a:solidFill>
              <a:latin typeface="Open Sans Extra Bold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10134600" y="0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397425" y="2247900"/>
            <a:ext cx="9272720" cy="7658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Шановні </a:t>
            </a:r>
            <a:r>
              <a:rPr lang="ru-RU" sz="2800" dirty="0" err="1">
                <a:solidFill>
                  <a:schemeClr val="bg1"/>
                </a:solidFill>
              </a:rPr>
              <a:t>друзі</a:t>
            </a:r>
            <a:r>
              <a:rPr lang="ru-RU" sz="2800" dirty="0">
                <a:solidFill>
                  <a:schemeClr val="bg1"/>
                </a:solidFill>
              </a:rPr>
              <a:t>!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Якщо </a:t>
            </a:r>
            <a:r>
              <a:rPr lang="ru-RU" sz="2800" dirty="0" err="1">
                <a:solidFill>
                  <a:schemeClr val="bg1"/>
                </a:solidFill>
              </a:rPr>
              <a:t>ви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цікавитеся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географією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пропонуємо</a:t>
            </a:r>
            <a:r>
              <a:rPr lang="ru-RU" sz="2800" dirty="0">
                <a:solidFill>
                  <a:schemeClr val="bg1"/>
                </a:solidFill>
              </a:rPr>
              <a:t> вам </a:t>
            </a:r>
            <a:r>
              <a:rPr lang="ru-RU" sz="2800" dirty="0" err="1">
                <a:solidFill>
                  <a:schemeClr val="bg1"/>
                </a:solidFill>
              </a:rPr>
              <a:t>взяти</a:t>
            </a:r>
            <a:r>
              <a:rPr lang="ru-RU" sz="2800" dirty="0">
                <a:solidFill>
                  <a:schemeClr val="bg1"/>
                </a:solidFill>
              </a:rPr>
              <a:t> участь у </a:t>
            </a:r>
            <a:r>
              <a:rPr lang="ru-RU" sz="2800" dirty="0" err="1">
                <a:solidFill>
                  <a:schemeClr val="bg1"/>
                </a:solidFill>
              </a:rPr>
              <a:t>Всеукраїнські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олімпіаді</a:t>
            </a:r>
            <a:r>
              <a:rPr lang="ru-RU" sz="2800" dirty="0">
                <a:solidFill>
                  <a:schemeClr val="bg1"/>
                </a:solidFill>
              </a:rPr>
              <a:t> з </a:t>
            </a:r>
            <a:r>
              <a:rPr lang="ru-RU" sz="2800" dirty="0" err="1">
                <a:solidFill>
                  <a:schemeClr val="bg1"/>
                </a:solidFill>
              </a:rPr>
              <a:t>географії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Олімпіада</a:t>
            </a:r>
            <a:r>
              <a:rPr lang="ru-RU" sz="2800" dirty="0">
                <a:solidFill>
                  <a:schemeClr val="bg1"/>
                </a:solidFill>
              </a:rPr>
              <a:t> проводиться у два тури. 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1-й (</a:t>
            </a:r>
            <a:r>
              <a:rPr lang="ru-RU" sz="2800" dirty="0" err="1">
                <a:solidFill>
                  <a:schemeClr val="bg1"/>
                </a:solidFill>
              </a:rPr>
              <a:t>дистанційний</a:t>
            </a:r>
            <a:r>
              <a:rPr lang="ru-RU" sz="2800" dirty="0">
                <a:solidFill>
                  <a:schemeClr val="bg1"/>
                </a:solidFill>
              </a:rPr>
              <a:t>) тур - з 12 лютого 2024 року до 31 </a:t>
            </a:r>
            <a:r>
              <a:rPr lang="ru-RU" sz="2800" dirty="0" err="1">
                <a:solidFill>
                  <a:schemeClr val="bg1"/>
                </a:solidFill>
              </a:rPr>
              <a:t>березня</a:t>
            </a:r>
            <a:r>
              <a:rPr lang="ru-RU" sz="2800" dirty="0">
                <a:solidFill>
                  <a:schemeClr val="bg1"/>
                </a:solidFill>
              </a:rPr>
              <a:t> 2024 року.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Для </a:t>
            </a:r>
            <a:r>
              <a:rPr lang="ru-RU" sz="2800" dirty="0" err="1">
                <a:solidFill>
                  <a:schemeClr val="bg1"/>
                </a:solidFill>
              </a:rPr>
              <a:t>участі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запрошуємо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здобувачів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освіти</a:t>
            </a:r>
            <a:r>
              <a:rPr lang="ru-RU" sz="2800" dirty="0">
                <a:solidFill>
                  <a:schemeClr val="bg1"/>
                </a:solidFill>
              </a:rPr>
              <a:t> 10-11 </a:t>
            </a:r>
            <a:r>
              <a:rPr lang="ru-RU" sz="2800" dirty="0" err="1">
                <a:solidFill>
                  <a:schemeClr val="bg1"/>
                </a:solidFill>
              </a:rPr>
              <a:t>класів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закладів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загальної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середньої</a:t>
            </a:r>
            <a:r>
              <a:rPr lang="ru-RU" sz="2800" dirty="0">
                <a:solidFill>
                  <a:schemeClr val="bg1"/>
                </a:solidFill>
              </a:rPr>
              <a:t>,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позашкільної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передвищої</a:t>
            </a:r>
            <a:r>
              <a:rPr lang="ru-RU" sz="2800" dirty="0">
                <a:solidFill>
                  <a:schemeClr val="bg1"/>
                </a:solidFill>
              </a:rPr>
              <a:t> (</a:t>
            </a:r>
            <a:r>
              <a:rPr lang="ru-RU" sz="2800" dirty="0" err="1">
                <a:solidFill>
                  <a:schemeClr val="bg1"/>
                </a:solidFill>
              </a:rPr>
              <a:t>фахової</a:t>
            </a:r>
            <a:r>
              <a:rPr lang="ru-RU" sz="2800" dirty="0">
                <a:solidFill>
                  <a:schemeClr val="bg1"/>
                </a:solidFill>
              </a:rPr>
              <a:t>), </a:t>
            </a:r>
            <a:r>
              <a:rPr lang="ru-RU" sz="2800" dirty="0" err="1">
                <a:solidFill>
                  <a:schemeClr val="bg1"/>
                </a:solidFill>
              </a:rPr>
              <a:t>професійно-технічної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освіти</a:t>
            </a:r>
            <a:r>
              <a:rPr lang="ru-RU" sz="2800" dirty="0">
                <a:solidFill>
                  <a:schemeClr val="bg1"/>
                </a:solidFill>
              </a:rPr>
              <a:t>. </a:t>
            </a:r>
            <a:r>
              <a:rPr lang="ru-RU" sz="2800" dirty="0" err="1">
                <a:solidFill>
                  <a:schemeClr val="bg1"/>
                </a:solidFill>
              </a:rPr>
              <a:t>Учасникам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які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допускаються</a:t>
            </a:r>
            <a:r>
              <a:rPr lang="ru-RU" sz="2800" dirty="0">
                <a:solidFill>
                  <a:schemeClr val="bg1"/>
                </a:solidFill>
              </a:rPr>
              <a:t> до </a:t>
            </a:r>
            <a:r>
              <a:rPr lang="ru-RU" sz="2800" dirty="0" err="1">
                <a:solidFill>
                  <a:schemeClr val="bg1"/>
                </a:solidFill>
              </a:rPr>
              <a:t>участі</a:t>
            </a:r>
            <a:r>
              <a:rPr lang="ru-RU" sz="2800" dirty="0">
                <a:solidFill>
                  <a:schemeClr val="bg1"/>
                </a:solidFill>
              </a:rPr>
              <a:t> у 2-му </a:t>
            </a:r>
            <a:r>
              <a:rPr lang="ru-RU" sz="2800" dirty="0" err="1">
                <a:solidFill>
                  <a:schemeClr val="bg1"/>
                </a:solidFill>
              </a:rPr>
              <a:t>турі</a:t>
            </a:r>
            <a:r>
              <a:rPr lang="ru-RU" sz="2800" dirty="0">
                <a:solidFill>
                  <a:schemeClr val="bg1"/>
                </a:solidFill>
              </a:rPr>
              <a:t>, буде </a:t>
            </a:r>
            <a:r>
              <a:rPr lang="ru-RU" sz="2800" dirty="0" err="1">
                <a:solidFill>
                  <a:schemeClr val="bg1"/>
                </a:solidFill>
              </a:rPr>
              <a:t>надіслано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повідомлення</a:t>
            </a:r>
            <a:r>
              <a:rPr lang="ru-RU" sz="2800" dirty="0">
                <a:solidFill>
                  <a:schemeClr val="bg1"/>
                </a:solidFill>
              </a:rPr>
              <a:t> на </a:t>
            </a:r>
            <a:r>
              <a:rPr lang="ru-RU" sz="2800" dirty="0" err="1">
                <a:solidFill>
                  <a:schemeClr val="bg1"/>
                </a:solidFill>
              </a:rPr>
              <a:t>вказану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>
                <a:solidFill>
                  <a:schemeClr val="bg1"/>
                </a:solidFill>
              </a:rPr>
              <a:t>під</a:t>
            </a:r>
            <a:r>
              <a:rPr lang="ru-RU" sz="2800" dirty="0">
                <a:solidFill>
                  <a:schemeClr val="bg1"/>
                </a:solidFill>
              </a:rPr>
              <a:t> час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виконання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завдань</a:t>
            </a:r>
            <a:r>
              <a:rPr lang="ru-RU" sz="2800" dirty="0">
                <a:solidFill>
                  <a:schemeClr val="bg1"/>
                </a:solidFill>
              </a:rPr>
              <a:t> І туру, </a:t>
            </a:r>
            <a:r>
              <a:rPr lang="ru-RU" sz="2800" dirty="0" err="1">
                <a:solidFill>
                  <a:schemeClr val="bg1"/>
                </a:solidFill>
              </a:rPr>
              <a:t>електронну</a:t>
            </a:r>
            <a:r>
              <a:rPr lang="ru-RU" sz="2800" dirty="0">
                <a:solidFill>
                  <a:schemeClr val="bg1"/>
                </a:solidFill>
              </a:rPr>
              <a:t> адресу. </a:t>
            </a:r>
            <a:r>
              <a:rPr lang="ru-RU" sz="2800" dirty="0" err="1">
                <a:solidFill>
                  <a:schemeClr val="bg1"/>
                </a:solidFill>
              </a:rPr>
              <a:t>Запрошуємо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виконати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завдання</a:t>
            </a:r>
            <a:r>
              <a:rPr lang="ru-RU" sz="2800" dirty="0">
                <a:solidFill>
                  <a:schemeClr val="bg1"/>
                </a:solidFill>
              </a:rPr>
              <a:t> І туру за </a:t>
            </a:r>
            <a:r>
              <a:rPr lang="ru-RU" sz="2800" dirty="0" err="1">
                <a:solidFill>
                  <a:schemeClr val="bg1"/>
                </a:solidFill>
              </a:rPr>
              <a:t>наступними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посиланнями</a:t>
            </a:r>
            <a:r>
              <a:rPr lang="ru-RU" sz="2800" dirty="0">
                <a:solidFill>
                  <a:schemeClr val="bg1"/>
                </a:solidFill>
              </a:rPr>
              <a:t>: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З </a:t>
            </a:r>
            <a:r>
              <a:rPr lang="ru-RU" sz="2800" dirty="0" err="1">
                <a:solidFill>
                  <a:schemeClr val="bg1"/>
                </a:solidFill>
              </a:rPr>
              <a:t>географії</a:t>
            </a:r>
            <a:r>
              <a:rPr lang="ru-RU" sz="2800" dirty="0">
                <a:solidFill>
                  <a:schemeClr val="bg1"/>
                </a:solidFill>
              </a:rPr>
              <a:t> – </a:t>
            </a:r>
            <a:r>
              <a:rPr lang="en-US" sz="2800" dirty="0">
                <a:solidFill>
                  <a:schemeClr val="bg1"/>
                </a:solidFill>
              </a:rPr>
              <a:t>https://forms.gle/P3bDwUNdaUyyZrqA7</a:t>
            </a:r>
          </a:p>
          <a:p>
            <a:pPr algn="just"/>
            <a:r>
              <a:rPr lang="ru-RU" sz="2800" dirty="0">
                <a:solidFill>
                  <a:schemeClr val="bg1"/>
                </a:solidFill>
              </a:rPr>
              <a:t>За результатами ІІ туру </a:t>
            </a:r>
            <a:r>
              <a:rPr lang="ru-RU" sz="2800" dirty="0" err="1">
                <a:solidFill>
                  <a:schemeClr val="bg1"/>
                </a:solidFill>
              </a:rPr>
              <a:t>Олімпіади</a:t>
            </a:r>
            <a:r>
              <a:rPr lang="ru-RU" sz="2800" dirty="0">
                <a:solidFill>
                  <a:schemeClr val="bg1"/>
                </a:solidFill>
              </a:rPr>
              <a:t> Ви </a:t>
            </a:r>
            <a:r>
              <a:rPr lang="ru-RU" sz="2800" dirty="0" err="1">
                <a:solidFill>
                  <a:schemeClr val="bg1"/>
                </a:solidFill>
              </a:rPr>
              <a:t>зможете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отримати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сертифікати</a:t>
            </a:r>
            <a:r>
              <a:rPr lang="ru-RU" sz="2800" dirty="0">
                <a:solidFill>
                  <a:schemeClr val="bg1"/>
                </a:solidFill>
              </a:rPr>
              <a:t> І,ІІ,ІІІ </a:t>
            </a:r>
            <a:r>
              <a:rPr lang="ru-RU" sz="2800" dirty="0" err="1">
                <a:solidFill>
                  <a:schemeClr val="bg1"/>
                </a:solidFill>
              </a:rPr>
              <a:t>ступеню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Бажаємо успіхів!</a:t>
            </a:r>
          </a:p>
          <a:p>
            <a:pPr marL="431801" lvl="1" indent="-215900" algn="ctr">
              <a:lnSpc>
                <a:spcPts val="2800"/>
              </a:lnSpc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545" y="6057900"/>
            <a:ext cx="5982267" cy="42361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C7E6F9-74B8-47AC-9F08-452A168DCE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38100"/>
            <a:ext cx="5952612" cy="59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4B30C-0DAA-0862-00DE-908896AF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>
            <a:extLst>
              <a:ext uri="{FF2B5EF4-FFF2-40B4-BE49-F238E27FC236}">
                <a16:creationId xmlns:a16="http://schemas.microsoft.com/office/drawing/2014/main" id="{0025A461-B759-6394-5F88-314F06E88AF5}"/>
              </a:ext>
            </a:extLst>
          </p:cNvPr>
          <p:cNvSpPr/>
          <p:nvPr/>
        </p:nvSpPr>
        <p:spPr>
          <a:xfrm flipV="1">
            <a:off x="10134600" y="0"/>
            <a:ext cx="0" cy="10383250"/>
          </a:xfrm>
          <a:prstGeom prst="line">
            <a:avLst/>
          </a:prstGeom>
          <a:ln w="47625" cap="flat">
            <a:solidFill>
              <a:srgbClr val="FC8834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41565-85BA-8BCC-51C8-51C61E1744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704"/>
          <a:stretch/>
        </p:blipFill>
        <p:spPr>
          <a:xfrm>
            <a:off x="1410684" y="0"/>
            <a:ext cx="7733316" cy="10287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775B5D-B527-FDBC-FCF5-70EBD4E95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384" y="18434"/>
            <a:ext cx="6674813" cy="96970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D5A652-01D8-8394-D722-38FD56D2D200}"/>
              </a:ext>
            </a:extLst>
          </p:cNvPr>
          <p:cNvSpPr txBox="1"/>
          <p:nvPr/>
        </p:nvSpPr>
        <p:spPr>
          <a:xfrm>
            <a:off x="10820400" y="9870925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https://pgf.sspu.edu.ua/nauka/konferentsii-konkurs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1672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060774" y="6746606"/>
            <a:ext cx="5432786" cy="543278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52403" y="-2043608"/>
            <a:ext cx="5432786" cy="543278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697201" y="310640"/>
            <a:ext cx="2143656" cy="2569214"/>
          </a:xfrm>
          <a:custGeom>
            <a:avLst/>
            <a:gdLst/>
            <a:ahLst/>
            <a:cxnLst/>
            <a:rect l="l" t="t" r="r" b="b"/>
            <a:pathLst>
              <a:path w="1705563" h="1900992">
                <a:moveTo>
                  <a:pt x="0" y="0"/>
                </a:moveTo>
                <a:lnTo>
                  <a:pt x="1705563" y="0"/>
                </a:lnTo>
                <a:lnTo>
                  <a:pt x="1705563" y="1900992"/>
                </a:lnTo>
                <a:lnTo>
                  <a:pt x="0" y="19009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7505700"/>
            <a:ext cx="2590800" cy="2667000"/>
          </a:xfrm>
          <a:custGeom>
            <a:avLst/>
            <a:gdLst/>
            <a:ahLst/>
            <a:cxnLst/>
            <a:rect l="l" t="t" r="r" b="b"/>
            <a:pathLst>
              <a:path w="1795708" h="1884842">
                <a:moveTo>
                  <a:pt x="0" y="0"/>
                </a:moveTo>
                <a:lnTo>
                  <a:pt x="1795708" y="0"/>
                </a:lnTo>
                <a:lnTo>
                  <a:pt x="1795708" y="1884841"/>
                </a:lnTo>
                <a:lnTo>
                  <a:pt x="0" y="1884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7412" y="3702053"/>
            <a:ext cx="16913177" cy="452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uk-UA" sz="6600" dirty="0">
                <a:solidFill>
                  <a:srgbClr val="FFFFFF"/>
                </a:solidFill>
                <a:latin typeface="Open Sans Extra Bold"/>
              </a:rPr>
              <a:t>Прагнеш мати актуальну професію – здобувай освіту на</a:t>
            </a:r>
            <a:r>
              <a:rPr lang="en-US" sz="6600" dirty="0">
                <a:solidFill>
                  <a:srgbClr val="FFFFFF"/>
                </a:solidFill>
                <a:latin typeface="Open Sans Extra Bold"/>
              </a:rPr>
              <a:t> ПГФ!</a:t>
            </a:r>
            <a:endParaRPr lang="uk-UA" sz="6600" dirty="0">
              <a:solidFill>
                <a:srgbClr val="FFFFFF"/>
              </a:solidFill>
              <a:latin typeface="Open Sans Extra Bold"/>
            </a:endParaRPr>
          </a:p>
          <a:p>
            <a:pPr algn="ctr">
              <a:lnSpc>
                <a:spcPts val="9240"/>
              </a:lnSpc>
            </a:pPr>
            <a:endParaRPr lang="uk-UA" sz="6600" dirty="0">
              <a:solidFill>
                <a:srgbClr val="FFFFFF"/>
              </a:solidFill>
              <a:latin typeface="Open Sans Extra Bold"/>
            </a:endParaRPr>
          </a:p>
          <a:p>
            <a:pPr algn="ctr"/>
            <a:r>
              <a:rPr lang="uk-UA" sz="3200" dirty="0">
                <a:solidFill>
                  <a:srgbClr val="FFFFFF"/>
                </a:solidFill>
                <a:latin typeface="Open Sans Extra Bold"/>
              </a:rPr>
              <a:t>                         Контактна особа – </a:t>
            </a:r>
            <a:r>
              <a:rPr lang="uk-UA" sz="3200" dirty="0" err="1">
                <a:solidFill>
                  <a:srgbClr val="FFFFFF"/>
                </a:solidFill>
                <a:latin typeface="Open Sans Extra Bold"/>
              </a:rPr>
              <a:t>к.г.н</a:t>
            </a:r>
            <a:r>
              <a:rPr lang="uk-UA" sz="3200" dirty="0">
                <a:solidFill>
                  <a:srgbClr val="FFFFFF"/>
                </a:solidFill>
                <a:latin typeface="Open Sans Extra Bold"/>
              </a:rPr>
              <a:t>., зав. кафедри загальної та регіональної  географії Олеся Корнус </a:t>
            </a:r>
            <a:r>
              <a:rPr lang="uk-UA" sz="3200" dirty="0" err="1">
                <a:solidFill>
                  <a:srgbClr val="FFFFFF"/>
                </a:solidFill>
                <a:latin typeface="Open Sans Extra Bold"/>
              </a:rPr>
              <a:t>тел</a:t>
            </a:r>
            <a:r>
              <a:rPr lang="uk-UA" sz="3200" dirty="0">
                <a:solidFill>
                  <a:srgbClr val="FFFFFF"/>
                </a:solidFill>
                <a:latin typeface="Open Sans Extra Bold"/>
              </a:rPr>
              <a:t>. +380661410549</a:t>
            </a:r>
            <a:endParaRPr lang="en-US" sz="3200" dirty="0">
              <a:solidFill>
                <a:srgbClr val="FFFFFF"/>
              </a:solidFill>
              <a:latin typeface="Open Sans Extra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444" b="-13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060774" y="6746606"/>
            <a:ext cx="5432786" cy="543278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52403" y="-2043608"/>
            <a:ext cx="5432786" cy="543278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648650" y="52150"/>
            <a:ext cx="2486950" cy="2652950"/>
          </a:xfrm>
          <a:custGeom>
            <a:avLst/>
            <a:gdLst/>
            <a:ahLst/>
            <a:cxnLst/>
            <a:rect l="l" t="t" r="r" b="b"/>
            <a:pathLst>
              <a:path w="1705563" h="1900992">
                <a:moveTo>
                  <a:pt x="0" y="0"/>
                </a:moveTo>
                <a:lnTo>
                  <a:pt x="1705563" y="0"/>
                </a:lnTo>
                <a:lnTo>
                  <a:pt x="1705563" y="1900992"/>
                </a:lnTo>
                <a:lnTo>
                  <a:pt x="0" y="19009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5B23BA-03EC-4C67-84C7-4459AA222971}"/>
              </a:ext>
            </a:extLst>
          </p:cNvPr>
          <p:cNvSpPr txBox="1"/>
          <p:nvPr/>
        </p:nvSpPr>
        <p:spPr>
          <a:xfrm>
            <a:off x="1430340" y="863063"/>
            <a:ext cx="15427320" cy="100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ЗАПРОШУЄМО НА НАВЧАННЯ!</a:t>
            </a:r>
          </a:p>
          <a:p>
            <a:pPr algn="ctr"/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 Суми, вул. Роменська, 87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uk-U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geograph@sspu.edu.ua</a:t>
            </a:r>
            <a:r>
              <a:rPr lang="uk-U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Офіційна сторінка кафедри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загальної та регіональної географії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https://pgf.sspu.edu.ua/kafedra-zahalnoi-ta-rehionalnoi-heohrafii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0">
              <a:spcBef>
                <a:spcPts val="900"/>
              </a:spcBef>
            </a:pPr>
            <a:r>
              <a:rPr lang="ro-MD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https://www.facebook.com/kzrgeography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0">
              <a:spcBef>
                <a:spcPts val="900"/>
              </a:spcBef>
            </a:pP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0">
              <a:spcBef>
                <a:spcPts val="900"/>
              </a:spcBef>
            </a:pP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https://t.me/geograph_sumy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0">
              <a:spcBef>
                <a:spcPts val="900"/>
              </a:spcBef>
            </a:pPr>
            <a:endParaRPr lang="en-A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0">
              <a:spcBef>
                <a:spcPts val="900"/>
              </a:spcBef>
            </a:pPr>
            <a:r>
              <a:rPr lang="en-A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https://www.instagram.com/kzrgeography</a:t>
            </a: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0">
              <a:spcBef>
                <a:spcPts val="900"/>
              </a:spcBef>
            </a:pPr>
            <a:endParaRPr lang="uk-UA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:\Users\User\Desktop\Філоненко\Logo_KORG.jpg">
            <a:extLst>
              <a:ext uri="{FF2B5EF4-FFF2-40B4-BE49-F238E27FC236}">
                <a16:creationId xmlns:a16="http://schemas.microsoft.com/office/drawing/2014/main" id="{F8589676-F933-443E-8393-3D98375A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1256"/>
            <a:ext cx="2553242" cy="255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5ED2525-BA15-473D-A324-563149B7E5AD}"/>
              </a:ext>
            </a:extLst>
          </p:cNvPr>
          <p:cNvSpPr txBox="1"/>
          <p:nvPr/>
        </p:nvSpPr>
        <p:spPr>
          <a:xfrm>
            <a:off x="3949945" y="6462236"/>
            <a:ext cx="1003055" cy="7386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>
                <a:solidFill>
                  <a:schemeClr val="bg1"/>
                </a:solidFill>
              </a:rPr>
              <a:t>f</a:t>
            </a:r>
            <a:endParaRPr lang="uk-UA" sz="4200" b="1" dirty="0">
              <a:solidFill>
                <a:schemeClr val="bg1"/>
              </a:solidFill>
            </a:endParaRPr>
          </a:p>
        </p:txBody>
      </p:sp>
      <p:pic>
        <p:nvPicPr>
          <p:cNvPr id="15" name="Picture 4" descr="Результат пошуку зображень за запитом instagram">
            <a:extLst>
              <a:ext uri="{FF2B5EF4-FFF2-40B4-BE49-F238E27FC236}">
                <a16:creationId xmlns:a16="http://schemas.microsoft.com/office/drawing/2014/main" id="{51C4F311-0C8E-4C92-8AAB-D83779F9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582" y="9215679"/>
            <a:ext cx="1003055" cy="103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gram—Telegram for Windows — Приложения Майкрософт">
            <a:extLst>
              <a:ext uri="{FF2B5EF4-FFF2-40B4-BE49-F238E27FC236}">
                <a16:creationId xmlns:a16="http://schemas.microsoft.com/office/drawing/2014/main" id="{83A3299A-6747-4F57-865C-AD587C658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778" y="7832611"/>
            <a:ext cx="1033221" cy="103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80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471</Words>
  <Application>Microsoft Office PowerPoint</Application>
  <PresentationFormat>Довільний</PresentationFormat>
  <Paragraphs>90</Paragraphs>
  <Slides>12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Arial</vt:lpstr>
      <vt:lpstr>Roboto</vt:lpstr>
      <vt:lpstr>Roboto Bold</vt:lpstr>
      <vt:lpstr>Roboto Italics</vt:lpstr>
      <vt:lpstr>Calibri</vt:lpstr>
      <vt:lpstr>Open Sans Extra 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Природничо-географічний факультет</dc:title>
  <dc:creator>Лена</dc:creator>
  <cp:lastModifiedBy>Admin</cp:lastModifiedBy>
  <cp:revision>21</cp:revision>
  <dcterms:created xsi:type="dcterms:W3CDTF">2006-08-16T00:00:00Z</dcterms:created>
  <dcterms:modified xsi:type="dcterms:W3CDTF">2024-06-21T14:39:49Z</dcterms:modified>
  <dc:identifier>DAF77Y7bhmA</dc:identifier>
</cp:coreProperties>
</file>